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59" r:id="rId6"/>
    <p:sldId id="261" r:id="rId7"/>
    <p:sldId id="262" r:id="rId8"/>
    <p:sldId id="265" r:id="rId9"/>
    <p:sldId id="263"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25" autoAdjust="0"/>
  </p:normalViewPr>
  <p:slideViewPr>
    <p:cSldViewPr>
      <p:cViewPr varScale="1">
        <p:scale>
          <a:sx n="35" d="100"/>
          <a:sy n="35" d="100"/>
        </p:scale>
        <p:origin x="-72" y="-12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EDC79-8B14-4D8D-BC54-1A8C7BE7709F}" type="datetimeFigureOut">
              <a:rPr kumimoji="1" lang="ja-JP" altLang="en-US" smtClean="0"/>
              <a:t>2012/12/17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93535-9D4F-4C62-967E-815FD10CE833}"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霜というのは放射冷却が働いた朝</a:t>
            </a:r>
            <a:br>
              <a:rPr lang="ja-JP" altLang="en-US" dirty="0" smtClean="0"/>
            </a:br>
            <a:r>
              <a:rPr lang="ja-JP" altLang="en-US" dirty="0" smtClean="0"/>
              <a:t>気温が</a:t>
            </a:r>
            <a:r>
              <a:rPr lang="en-US" altLang="ja-JP" dirty="0" smtClean="0"/>
              <a:t>5</a:t>
            </a:r>
            <a:r>
              <a:rPr lang="ja-JP" altLang="en-US" dirty="0" smtClean="0"/>
              <a:t>度以下になると地表面では</a:t>
            </a:r>
            <a:r>
              <a:rPr lang="en-US" altLang="ja-JP" dirty="0" smtClean="0"/>
              <a:t>0</a:t>
            </a:r>
            <a:r>
              <a:rPr lang="ja-JP" altLang="en-US" dirty="0" smtClean="0"/>
              <a:t>度まで下がっています。</a:t>
            </a:r>
            <a:br>
              <a:rPr lang="ja-JP" altLang="en-US" dirty="0" smtClean="0"/>
            </a:br>
            <a:r>
              <a:rPr lang="ja-JP" altLang="en-US" dirty="0" smtClean="0"/>
              <a:t>そうする事により空気と接触している物体の表面の温度が霜点よりも低くなり</a:t>
            </a:r>
            <a:br>
              <a:rPr lang="ja-JP" altLang="en-US" dirty="0" smtClean="0"/>
            </a:br>
            <a:r>
              <a:rPr lang="ja-JP" altLang="en-US" dirty="0" smtClean="0"/>
              <a:t>空気中の水蒸気が凝結し、物体の表面から針状の結晶となって出来たものをいいます。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霜は「放射冷却」が働く朝に起きる現象なので</a:t>
            </a:r>
            <a:br>
              <a:rPr lang="ja-JP" altLang="en-US" dirty="0" smtClean="0"/>
            </a:br>
            <a:r>
              <a:rPr lang="ja-JP" altLang="en-US" dirty="0" smtClean="0"/>
              <a:t>風がある日は放射冷却が働きません。</a:t>
            </a:r>
            <a:br>
              <a:rPr lang="ja-JP" altLang="en-US" dirty="0" smtClean="0"/>
            </a:br>
            <a:r>
              <a:rPr lang="ja-JP" altLang="en-US" dirty="0" smtClean="0"/>
              <a:t/>
            </a:r>
            <a:br>
              <a:rPr lang="ja-JP" altLang="en-US" dirty="0" smtClean="0"/>
            </a:br>
            <a:r>
              <a:rPr lang="ja-JP" altLang="en-US" dirty="0" smtClean="0"/>
              <a:t>ちなみに放射冷却とは晴れた日の無風状態の朝</a:t>
            </a:r>
            <a:br>
              <a:rPr lang="ja-JP" altLang="en-US" dirty="0" smtClean="0"/>
            </a:br>
            <a:r>
              <a:rPr lang="ja-JP" altLang="en-US" dirty="0" smtClean="0"/>
              <a:t>物体の熱が宇宙空間へと逃げて、冷気が下層に溜まり冷え込む事をいいます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a:r>
            <a:br>
              <a:rPr lang="ja-JP" altLang="en-US" dirty="0" smtClean="0"/>
            </a:br>
            <a:r>
              <a:rPr lang="ja-JP" altLang="en-US" dirty="0" smtClean="0"/>
              <a:t/>
            </a:r>
            <a:br>
              <a:rPr lang="ja-JP" altLang="en-US" dirty="0" smtClean="0"/>
            </a:br>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3AC93535-9D4F-4C62-967E-815FD10CE833}" type="slidenum">
              <a:rPr kumimoji="1" lang="ja-JP" altLang="en-US" smtClean="0"/>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AC93535-9D4F-4C62-967E-815FD10CE833}" type="slidenum">
              <a:rPr kumimoji="1" lang="ja-JP" altLang="en-US" smtClean="0"/>
              <a:t>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6FA5F77-CF19-45FD-BA2F-0747854D1AF5}" type="datetimeFigureOut">
              <a:rPr kumimoji="1" lang="ja-JP" altLang="en-US" smtClean="0"/>
              <a:t>2012/12/17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EF0E18A-BD71-457B-82D0-50A85EB86927}"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A5F77-CF19-45FD-BA2F-0747854D1AF5}" type="datetimeFigureOut">
              <a:rPr kumimoji="1" lang="ja-JP" altLang="en-US" smtClean="0"/>
              <a:t>2012/12/17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0E18A-BD71-457B-82D0-50A85EB86927}"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smtClean="0"/>
              <a:t>霜害を防げ！！</a:t>
            </a:r>
            <a:endParaRPr kumimoji="1" lang="ja-JP" altLang="en-US" b="1" dirty="0"/>
          </a:p>
        </p:txBody>
      </p:sp>
      <p:sp>
        <p:nvSpPr>
          <p:cNvPr id="3" name="サブタイトル 2"/>
          <p:cNvSpPr>
            <a:spLocks noGrp="1"/>
          </p:cNvSpPr>
          <p:nvPr>
            <p:ph type="subTitle" idx="1"/>
          </p:nvPr>
        </p:nvSpPr>
        <p:spPr>
          <a:xfrm>
            <a:off x="1835696" y="4437112"/>
            <a:ext cx="6400800" cy="1752600"/>
          </a:xfrm>
        </p:spPr>
        <p:txBody>
          <a:bodyPr>
            <a:normAutofit fontScale="92500"/>
          </a:bodyPr>
          <a:lstStyle/>
          <a:p>
            <a:endParaRPr kumimoji="1" lang="en-US" altLang="ja-JP" dirty="0" smtClean="0"/>
          </a:p>
          <a:p>
            <a:endParaRPr lang="en-US" altLang="ja-JP" dirty="0"/>
          </a:p>
          <a:p>
            <a:r>
              <a:rPr kumimoji="1" lang="en-US" altLang="ja-JP" dirty="0" smtClean="0"/>
              <a:t>  </a:t>
            </a:r>
            <a:r>
              <a:rPr kumimoji="1" lang="ja-JP" altLang="en-US" dirty="0" smtClean="0"/>
              <a:t>　　　　　　　　　　　　　　　　福井　俊介</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のうりんむら\IMG_0541.JPG"/>
          <p:cNvPicPr>
            <a:picLocks noChangeAspect="1" noChangeArrowheads="1"/>
          </p:cNvPicPr>
          <p:nvPr/>
        </p:nvPicPr>
        <p:blipFill>
          <a:blip r:embed="rId2" cstate="print"/>
          <a:srcRect/>
          <a:stretch>
            <a:fillRect/>
          </a:stretch>
        </p:blipFill>
        <p:spPr bwMode="auto">
          <a:xfrm>
            <a:off x="179512" y="116632"/>
            <a:ext cx="4752527" cy="3348372"/>
          </a:xfrm>
          <a:prstGeom prst="rect">
            <a:avLst/>
          </a:prstGeom>
          <a:noFill/>
        </p:spPr>
      </p:pic>
      <p:pic>
        <p:nvPicPr>
          <p:cNvPr id="1027" name="Picture 3" descr="F:\のうりんむら\IMG_0705.JPG"/>
          <p:cNvPicPr>
            <a:picLocks noChangeAspect="1" noChangeArrowheads="1"/>
          </p:cNvPicPr>
          <p:nvPr/>
        </p:nvPicPr>
        <p:blipFill>
          <a:blip r:embed="rId3" cstate="print"/>
          <a:srcRect/>
          <a:stretch>
            <a:fillRect/>
          </a:stretch>
        </p:blipFill>
        <p:spPr bwMode="auto">
          <a:xfrm>
            <a:off x="3707904" y="3501008"/>
            <a:ext cx="5141208" cy="3242445"/>
          </a:xfrm>
          <a:prstGeom prst="rect">
            <a:avLst/>
          </a:prstGeom>
          <a:noFill/>
        </p:spPr>
      </p:pic>
      <p:sp>
        <p:nvSpPr>
          <p:cNvPr id="4" name="テキスト ボックス 3"/>
          <p:cNvSpPr txBox="1"/>
          <p:nvPr/>
        </p:nvSpPr>
        <p:spPr>
          <a:xfrm>
            <a:off x="2267744" y="5013176"/>
            <a:ext cx="2160240" cy="369332"/>
          </a:xfrm>
          <a:prstGeom prst="rect">
            <a:avLst/>
          </a:prstGeom>
          <a:noFill/>
        </p:spPr>
        <p:txBody>
          <a:bodyPr wrap="square" rtlCol="0">
            <a:spAutoFit/>
          </a:bodyPr>
          <a:lstStyle/>
          <a:p>
            <a:r>
              <a:rPr kumimoji="1" lang="ja-JP" altLang="en-US" dirty="0" smtClean="0"/>
              <a:t>畑拡大後</a:t>
            </a:r>
            <a:endParaRPr kumimoji="1" lang="ja-JP" altLang="en-US" dirty="0"/>
          </a:p>
        </p:txBody>
      </p:sp>
      <p:sp>
        <p:nvSpPr>
          <p:cNvPr id="5" name="テキスト ボックス 4"/>
          <p:cNvSpPr txBox="1"/>
          <p:nvPr/>
        </p:nvSpPr>
        <p:spPr>
          <a:xfrm>
            <a:off x="6012160" y="980728"/>
            <a:ext cx="1944216" cy="1938992"/>
          </a:xfrm>
          <a:prstGeom prst="rect">
            <a:avLst/>
          </a:prstGeom>
          <a:noFill/>
        </p:spPr>
        <p:txBody>
          <a:bodyPr wrap="square" rtlCol="0">
            <a:spAutoFit/>
          </a:bodyPr>
          <a:lstStyle/>
          <a:p>
            <a:r>
              <a:rPr kumimoji="1" lang="ja-JP" altLang="en-US" sz="12000" dirty="0" smtClean="0">
                <a:solidFill>
                  <a:schemeClr val="accent1"/>
                </a:solidFill>
              </a:rPr>
              <a:t>霜</a:t>
            </a:r>
            <a:endParaRPr kumimoji="1" lang="ja-JP" altLang="en-US" sz="120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霜のメカニズム</a:t>
            </a:r>
            <a:endParaRPr kumimoji="1" lang="ja-JP" altLang="en-US" dirty="0"/>
          </a:p>
        </p:txBody>
      </p:sp>
      <p:sp>
        <p:nvSpPr>
          <p:cNvPr id="5" name="テキスト ボックス 4"/>
          <p:cNvSpPr txBox="1"/>
          <p:nvPr/>
        </p:nvSpPr>
        <p:spPr>
          <a:xfrm>
            <a:off x="0" y="1700808"/>
            <a:ext cx="4320480" cy="369332"/>
          </a:xfrm>
          <a:prstGeom prst="rect">
            <a:avLst/>
          </a:prstGeom>
          <a:noFill/>
        </p:spPr>
        <p:txBody>
          <a:bodyPr wrap="square" rtlCol="0">
            <a:spAutoFit/>
          </a:bodyPr>
          <a:lstStyle/>
          <a:p>
            <a:pPr algn="just"/>
            <a:r>
              <a:rPr kumimoji="1" lang="ja-JP" altLang="en-US" dirty="0" smtClean="0"/>
              <a:t>１．放射冷却が働く</a:t>
            </a:r>
            <a:endParaRPr kumimoji="1" lang="en-US" altLang="ja-JP" dirty="0" smtClean="0"/>
          </a:p>
        </p:txBody>
      </p:sp>
      <p:sp>
        <p:nvSpPr>
          <p:cNvPr id="7" name="テキスト ボックス 6"/>
          <p:cNvSpPr txBox="1"/>
          <p:nvPr/>
        </p:nvSpPr>
        <p:spPr>
          <a:xfrm>
            <a:off x="0" y="2780928"/>
            <a:ext cx="2880320" cy="369332"/>
          </a:xfrm>
          <a:prstGeom prst="rect">
            <a:avLst/>
          </a:prstGeom>
          <a:noFill/>
        </p:spPr>
        <p:txBody>
          <a:bodyPr wrap="square" rtlCol="0">
            <a:spAutoFit/>
          </a:bodyPr>
          <a:lstStyle/>
          <a:p>
            <a:pPr algn="just"/>
            <a:r>
              <a:rPr kumimoji="1" lang="ja-JP" altLang="en-US" dirty="0" smtClean="0"/>
              <a:t>２．気温</a:t>
            </a:r>
            <a:r>
              <a:rPr kumimoji="1" lang="en-US" altLang="ja-JP" dirty="0" smtClean="0"/>
              <a:t>5</a:t>
            </a:r>
            <a:r>
              <a:rPr kumimoji="1" lang="ja-JP" altLang="en-US" dirty="0" smtClean="0"/>
              <a:t>度以下　　地表</a:t>
            </a:r>
            <a:r>
              <a:rPr kumimoji="1" lang="en-US" altLang="ja-JP" dirty="0" smtClean="0"/>
              <a:t>0</a:t>
            </a:r>
            <a:r>
              <a:rPr kumimoji="1" lang="ja-JP" altLang="en-US" dirty="0" smtClean="0"/>
              <a:t>度</a:t>
            </a:r>
            <a:endParaRPr kumimoji="1" lang="ja-JP" altLang="en-US" dirty="0"/>
          </a:p>
        </p:txBody>
      </p:sp>
      <p:sp>
        <p:nvSpPr>
          <p:cNvPr id="9" name="テキスト ボックス 8"/>
          <p:cNvSpPr txBox="1"/>
          <p:nvPr/>
        </p:nvSpPr>
        <p:spPr>
          <a:xfrm>
            <a:off x="0" y="3750283"/>
            <a:ext cx="3846306" cy="369332"/>
          </a:xfrm>
          <a:prstGeom prst="rect">
            <a:avLst/>
          </a:prstGeom>
          <a:noFill/>
        </p:spPr>
        <p:txBody>
          <a:bodyPr wrap="square" rtlCol="0">
            <a:spAutoFit/>
          </a:bodyPr>
          <a:lstStyle/>
          <a:p>
            <a:pPr algn="just"/>
            <a:r>
              <a:rPr kumimoji="1" lang="ja-JP" altLang="en-US" dirty="0" smtClean="0"/>
              <a:t>３．空気中の水分が冷やされ、昇華</a:t>
            </a:r>
            <a:endParaRPr kumimoji="1" lang="ja-JP" altLang="en-US" dirty="0"/>
          </a:p>
        </p:txBody>
      </p:sp>
      <p:sp>
        <p:nvSpPr>
          <p:cNvPr id="10" name="テキスト ボックス 9"/>
          <p:cNvSpPr txBox="1"/>
          <p:nvPr/>
        </p:nvSpPr>
        <p:spPr>
          <a:xfrm>
            <a:off x="0" y="4725144"/>
            <a:ext cx="2952328" cy="369332"/>
          </a:xfrm>
          <a:prstGeom prst="rect">
            <a:avLst/>
          </a:prstGeom>
          <a:noFill/>
        </p:spPr>
        <p:txBody>
          <a:bodyPr wrap="square" rtlCol="0">
            <a:spAutoFit/>
          </a:bodyPr>
          <a:lstStyle/>
          <a:p>
            <a:pPr algn="just"/>
            <a:r>
              <a:rPr kumimoji="1" lang="ja-JP" altLang="en-US" dirty="0" smtClean="0"/>
              <a:t>４．霜形成</a:t>
            </a:r>
            <a:endParaRPr kumimoji="1" lang="ja-JP" altLang="en-US" dirty="0"/>
          </a:p>
        </p:txBody>
      </p:sp>
      <p:cxnSp>
        <p:nvCxnSpPr>
          <p:cNvPr id="13" name="直線コネクタ 12"/>
          <p:cNvCxnSpPr/>
          <p:nvPr/>
        </p:nvCxnSpPr>
        <p:spPr>
          <a:xfrm>
            <a:off x="4788024" y="3789040"/>
            <a:ext cx="3888432" cy="0"/>
          </a:xfrm>
          <a:prstGeom prst="line">
            <a:avLst/>
          </a:prstGeom>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5436096" y="4869160"/>
            <a:ext cx="3033237" cy="584775"/>
          </a:xfrm>
          <a:prstGeom prst="rect">
            <a:avLst/>
          </a:prstGeom>
          <a:solidFill>
            <a:schemeClr val="accent6">
              <a:lumMod val="50000"/>
            </a:schemeClr>
          </a:solidFill>
        </p:spPr>
        <p:txBody>
          <a:bodyPr wrap="square" rtlCol="0">
            <a:spAutoFit/>
          </a:bodyPr>
          <a:lstStyle/>
          <a:p>
            <a:pPr algn="ctr"/>
            <a:r>
              <a:rPr kumimoji="1" lang="ja-JP" altLang="en-US" sz="3200" dirty="0" smtClean="0"/>
              <a:t>地面</a:t>
            </a:r>
            <a:endParaRPr kumimoji="1" lang="ja-JP" altLang="en-US" sz="3200" dirty="0"/>
          </a:p>
        </p:txBody>
      </p:sp>
      <p:sp>
        <p:nvSpPr>
          <p:cNvPr id="16" name="テキスト ボックス 15"/>
          <p:cNvSpPr txBox="1"/>
          <p:nvPr/>
        </p:nvSpPr>
        <p:spPr>
          <a:xfrm>
            <a:off x="5436095" y="1988840"/>
            <a:ext cx="2926083" cy="584775"/>
          </a:xfrm>
          <a:prstGeom prst="rect">
            <a:avLst/>
          </a:prstGeom>
          <a:solidFill>
            <a:schemeClr val="tx2">
              <a:lumMod val="60000"/>
              <a:lumOff val="40000"/>
            </a:schemeClr>
          </a:solidFill>
        </p:spPr>
        <p:txBody>
          <a:bodyPr wrap="square" rtlCol="0">
            <a:spAutoFit/>
          </a:bodyPr>
          <a:lstStyle/>
          <a:p>
            <a:pPr algn="ctr"/>
            <a:r>
              <a:rPr kumimoji="1" lang="ja-JP" altLang="en-US" sz="3200" dirty="0" smtClean="0"/>
              <a:t>空気</a:t>
            </a:r>
            <a:endParaRPr kumimoji="1" lang="ja-JP" altLang="en-US" sz="3200" dirty="0"/>
          </a:p>
        </p:txBody>
      </p:sp>
      <p:cxnSp>
        <p:nvCxnSpPr>
          <p:cNvPr id="19" name="曲線コネクタ 18"/>
          <p:cNvCxnSpPr/>
          <p:nvPr/>
        </p:nvCxnSpPr>
        <p:spPr>
          <a:xfrm rot="16200000" flipV="1">
            <a:off x="6048164" y="3392996"/>
            <a:ext cx="1224136"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曲線コネクタ 27"/>
          <p:cNvCxnSpPr/>
          <p:nvPr/>
        </p:nvCxnSpPr>
        <p:spPr>
          <a:xfrm rot="16200000" flipV="1">
            <a:off x="6480212" y="3392996"/>
            <a:ext cx="1224136"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452320" y="3284984"/>
            <a:ext cx="1152128" cy="369332"/>
          </a:xfrm>
          <a:prstGeom prst="rect">
            <a:avLst/>
          </a:prstGeom>
          <a:noFill/>
        </p:spPr>
        <p:txBody>
          <a:bodyPr wrap="square" rtlCol="0">
            <a:spAutoFit/>
          </a:bodyPr>
          <a:lstStyle/>
          <a:p>
            <a:r>
              <a:rPr kumimoji="1" lang="ja-JP" altLang="en-US" dirty="0" smtClean="0">
                <a:solidFill>
                  <a:srgbClr val="0070C0"/>
                </a:solidFill>
              </a:rPr>
              <a:t>冷やす</a:t>
            </a:r>
            <a:endParaRPr kumimoji="1" lang="ja-JP" altLang="en-US" dirty="0">
              <a:solidFill>
                <a:srgbClr val="0070C0"/>
              </a:solidFill>
            </a:endParaRPr>
          </a:p>
        </p:txBody>
      </p:sp>
      <p:pic>
        <p:nvPicPr>
          <p:cNvPr id="14" name="図 13" descr="Frost_on_ground.jpg"/>
          <p:cNvPicPr>
            <a:picLocks noChangeAspect="1"/>
          </p:cNvPicPr>
          <p:nvPr/>
        </p:nvPicPr>
        <p:blipFill>
          <a:blip r:embed="rId3" cstate="print"/>
          <a:stretch>
            <a:fillRect/>
          </a:stretch>
        </p:blipFill>
        <p:spPr>
          <a:xfrm>
            <a:off x="4211960" y="1556792"/>
            <a:ext cx="4482396" cy="4032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51"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70" decel="100000"/>
                                        <p:tgtEl>
                                          <p:spTgt spid="14"/>
                                        </p:tgtEl>
                                      </p:cBhvr>
                                    </p:animEffect>
                                    <p:animScale>
                                      <p:cBhvr>
                                        <p:cTn id="51" dur="770" decel="100000"/>
                                        <p:tgtEl>
                                          <p:spTgt spid="14"/>
                                        </p:tgtEl>
                                      </p:cBhvr>
                                      <p:from x="10000" y="10000"/>
                                      <p:to x="200000" y="450000"/>
                                    </p:animScale>
                                    <p:animScale>
                                      <p:cBhvr>
                                        <p:cTn id="52" dur="1230" accel="100000" fill="hold">
                                          <p:stCondLst>
                                            <p:cond delay="770"/>
                                          </p:stCondLst>
                                        </p:cTn>
                                        <p:tgtEl>
                                          <p:spTgt spid="14"/>
                                        </p:tgtEl>
                                      </p:cBhvr>
                                      <p:from x="200000" y="450000"/>
                                      <p:to x="100000" y="100000"/>
                                    </p:animScale>
                                    <p:set>
                                      <p:cBhvr>
                                        <p:cTn id="53" dur="770" fill="hold"/>
                                        <p:tgtEl>
                                          <p:spTgt spid="14"/>
                                        </p:tgtEl>
                                        <p:attrNameLst>
                                          <p:attrName>ppt_x</p:attrName>
                                        </p:attrNameLst>
                                      </p:cBhvr>
                                      <p:to>
                                        <p:strVal val="(0.5)"/>
                                      </p:to>
                                    </p:set>
                                    <p:anim from="(0.5)" to="(#ppt_x)" calcmode="lin" valueType="num">
                                      <p:cBhvr>
                                        <p:cTn id="54" dur="1230" accel="100000" fill="hold">
                                          <p:stCondLst>
                                            <p:cond delay="770"/>
                                          </p:stCondLst>
                                        </p:cTn>
                                        <p:tgtEl>
                                          <p:spTgt spid="14"/>
                                        </p:tgtEl>
                                        <p:attrNameLst>
                                          <p:attrName>ppt_x</p:attrName>
                                        </p:attrNameLst>
                                      </p:cBhvr>
                                    </p:anim>
                                    <p:set>
                                      <p:cBhvr>
                                        <p:cTn id="55" dur="770" fill="hold"/>
                                        <p:tgtEl>
                                          <p:spTgt spid="14"/>
                                        </p:tgtEl>
                                        <p:attrNameLst>
                                          <p:attrName>ppt_y</p:attrName>
                                        </p:attrNameLst>
                                      </p:cBhvr>
                                      <p:to>
                                        <p:strVal val="(#ppt_y+0.4)"/>
                                      </p:to>
                                    </p:set>
                                    <p:anim from="(#ppt_y+0.4)" to="(#ppt_y)" calcmode="lin" valueType="num">
                                      <p:cBhvr>
                                        <p:cTn id="56"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放射冷却</a:t>
            </a:r>
            <a:endParaRPr kumimoji="1" lang="ja-JP" altLang="en-US" dirty="0"/>
          </a:p>
        </p:txBody>
      </p:sp>
      <p:sp>
        <p:nvSpPr>
          <p:cNvPr id="3" name="テキスト ボックス 2"/>
          <p:cNvSpPr txBox="1"/>
          <p:nvPr/>
        </p:nvSpPr>
        <p:spPr>
          <a:xfrm>
            <a:off x="755576" y="1556792"/>
            <a:ext cx="7848872" cy="1015663"/>
          </a:xfrm>
          <a:prstGeom prst="rect">
            <a:avLst/>
          </a:prstGeom>
          <a:noFill/>
        </p:spPr>
        <p:txBody>
          <a:bodyPr wrap="square" rtlCol="0">
            <a:spAutoFit/>
          </a:bodyPr>
          <a:lstStyle/>
          <a:p>
            <a:pPr>
              <a:defRPr/>
            </a:pPr>
            <a:r>
              <a:rPr lang="ja-JP" altLang="en-US" sz="2000" dirty="0" smtClean="0"/>
              <a:t>放射</a:t>
            </a:r>
            <a:r>
              <a:rPr lang="ja-JP" altLang="en-US" sz="2000" dirty="0"/>
              <a:t>冷却とは</a:t>
            </a:r>
            <a:r>
              <a:rPr lang="ja-JP" altLang="en-US" sz="2000" dirty="0">
                <a:solidFill>
                  <a:srgbClr val="FF0000"/>
                </a:solidFill>
              </a:rPr>
              <a:t>晴れた</a:t>
            </a:r>
            <a:r>
              <a:rPr lang="ja-JP" altLang="en-US" sz="2000" dirty="0"/>
              <a:t>日の</a:t>
            </a:r>
            <a:r>
              <a:rPr lang="ja-JP" altLang="en-US" sz="2000" dirty="0">
                <a:solidFill>
                  <a:srgbClr val="FF0000"/>
                </a:solidFill>
              </a:rPr>
              <a:t>無風状態</a:t>
            </a:r>
            <a:r>
              <a:rPr lang="ja-JP" altLang="en-US" sz="2000" dirty="0"/>
              <a:t>の朝</a:t>
            </a:r>
            <a:br>
              <a:rPr lang="ja-JP" altLang="en-US" sz="2000" dirty="0"/>
            </a:br>
            <a:r>
              <a:rPr lang="ja-JP" altLang="en-US" sz="2000" dirty="0"/>
              <a:t>物体の熱が宇宙空間へと逃げて、冷気が下層に溜まり冷え込む事を</a:t>
            </a:r>
            <a:r>
              <a:rPr lang="ja-JP" altLang="en-US" sz="2000" dirty="0" smtClean="0"/>
              <a:t>いいます。</a:t>
            </a:r>
            <a:endParaRPr lang="ja-JP" altLang="en-US" sz="2000" dirty="0"/>
          </a:p>
        </p:txBody>
      </p:sp>
      <p:sp>
        <p:nvSpPr>
          <p:cNvPr id="6" name="下矢印 5"/>
          <p:cNvSpPr/>
          <p:nvPr/>
        </p:nvSpPr>
        <p:spPr>
          <a:xfrm>
            <a:off x="4427984" y="3068960"/>
            <a:ext cx="432048"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907704" y="4941168"/>
            <a:ext cx="6120680" cy="1200329"/>
          </a:xfrm>
          <a:prstGeom prst="rect">
            <a:avLst/>
          </a:prstGeom>
          <a:noFill/>
        </p:spPr>
        <p:txBody>
          <a:bodyPr wrap="square" rtlCol="0">
            <a:spAutoFit/>
          </a:bodyPr>
          <a:lstStyle/>
          <a:p>
            <a:r>
              <a:rPr lang="ja-JP" altLang="en-US" sz="2400" dirty="0" smtClean="0"/>
              <a:t>霜は「放射冷却」が働く朝に起きる現象なので</a:t>
            </a:r>
            <a:br>
              <a:rPr lang="ja-JP" altLang="en-US" sz="2400" dirty="0" smtClean="0"/>
            </a:br>
            <a:r>
              <a:rPr lang="ja-JP" altLang="en-US" sz="2400" dirty="0" smtClean="0">
                <a:solidFill>
                  <a:srgbClr val="FF0000"/>
                </a:solidFill>
              </a:rPr>
              <a:t>風がある日</a:t>
            </a:r>
            <a:r>
              <a:rPr lang="ja-JP" altLang="en-US" sz="2400" dirty="0" smtClean="0"/>
              <a:t>、</a:t>
            </a:r>
            <a:r>
              <a:rPr lang="ja-JP" altLang="en-US" sz="2400" dirty="0" smtClean="0">
                <a:solidFill>
                  <a:srgbClr val="FF0000"/>
                </a:solidFill>
              </a:rPr>
              <a:t>雨の日</a:t>
            </a:r>
            <a:r>
              <a:rPr lang="ja-JP" altLang="en-US" sz="2400" dirty="0" smtClean="0"/>
              <a:t>は放射冷却が働かず、霜がおりない</a:t>
            </a:r>
            <a:endParaRPr kumimoji="1" lang="ja-JP"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霜対策その１</a:t>
            </a:r>
            <a:endParaRPr kumimoji="1" lang="ja-JP" altLang="en-US" dirty="0"/>
          </a:p>
        </p:txBody>
      </p:sp>
      <p:sp>
        <p:nvSpPr>
          <p:cNvPr id="3" name="テキスト ボックス 2"/>
          <p:cNvSpPr txBox="1"/>
          <p:nvPr/>
        </p:nvSpPr>
        <p:spPr>
          <a:xfrm>
            <a:off x="899592" y="3212976"/>
            <a:ext cx="5472608" cy="1200329"/>
          </a:xfrm>
          <a:prstGeom prst="rect">
            <a:avLst/>
          </a:prstGeom>
          <a:noFill/>
        </p:spPr>
        <p:txBody>
          <a:bodyPr wrap="square" rtlCol="0">
            <a:spAutoFit/>
          </a:bodyPr>
          <a:lstStyle/>
          <a:p>
            <a:r>
              <a:rPr kumimoji="1" lang="ja-JP" altLang="en-US" dirty="0" smtClean="0"/>
              <a:t>・地面に水をまいて湿度をあげる</a:t>
            </a:r>
            <a:endParaRPr lang="en-US" altLang="ja-JP" dirty="0"/>
          </a:p>
          <a:p>
            <a:endParaRPr kumimoji="1" lang="en-US" altLang="ja-JP" dirty="0" smtClean="0"/>
          </a:p>
          <a:p>
            <a:r>
              <a:rPr lang="ja-JP" altLang="en-US" dirty="0" smtClean="0"/>
              <a:t>・風を送る（空気をかきまぜる）</a:t>
            </a:r>
            <a:endParaRPr lang="en-US" altLang="ja-JP" dirty="0" smtClean="0"/>
          </a:p>
          <a:p>
            <a:r>
              <a:rPr kumimoji="1" lang="ja-JP" altLang="en-US" dirty="0" smtClean="0"/>
              <a:t>　　</a:t>
            </a:r>
            <a:r>
              <a:rPr kumimoji="1" lang="en-US" altLang="ja-JP" dirty="0" smtClean="0"/>
              <a:t>ex)</a:t>
            </a:r>
            <a:r>
              <a:rPr kumimoji="1" lang="ja-JP" altLang="en-US" dirty="0" smtClean="0"/>
              <a:t>わらを燃やす。</a:t>
            </a:r>
            <a:endParaRPr kumimoji="1" lang="ja-JP" altLang="en-US" dirty="0"/>
          </a:p>
        </p:txBody>
      </p:sp>
      <p:sp>
        <p:nvSpPr>
          <p:cNvPr id="4" name="テキスト ボックス 3"/>
          <p:cNvSpPr txBox="1"/>
          <p:nvPr/>
        </p:nvSpPr>
        <p:spPr>
          <a:xfrm>
            <a:off x="1115616" y="2132856"/>
            <a:ext cx="5760640" cy="523220"/>
          </a:xfrm>
          <a:prstGeom prst="rect">
            <a:avLst/>
          </a:prstGeom>
          <a:noFill/>
        </p:spPr>
        <p:txBody>
          <a:bodyPr wrap="square" rtlCol="0">
            <a:spAutoFit/>
          </a:bodyPr>
          <a:lstStyle/>
          <a:p>
            <a:r>
              <a:rPr kumimoji="1" lang="ja-JP" altLang="en-US" sz="2800" u="sng" dirty="0" smtClean="0">
                <a:solidFill>
                  <a:schemeClr val="accent6">
                    <a:lumMod val="75000"/>
                  </a:schemeClr>
                </a:solidFill>
              </a:rPr>
              <a:t>放射冷却を防ぐ！！</a:t>
            </a:r>
            <a:endParaRPr kumimoji="1" lang="ja-JP" altLang="en-US" sz="2800" u="sng" dirty="0">
              <a:solidFill>
                <a:schemeClr val="accent6">
                  <a:lumMod val="75000"/>
                </a:schemeClr>
              </a:solidFill>
            </a:endParaRPr>
          </a:p>
        </p:txBody>
      </p:sp>
      <p:pic>
        <p:nvPicPr>
          <p:cNvPr id="8193" name="Picture 1" descr="\\disk01\home\s1210715\Downloads\写真.JPG"/>
          <p:cNvPicPr>
            <a:picLocks noChangeAspect="1" noChangeArrowheads="1"/>
          </p:cNvPicPr>
          <p:nvPr/>
        </p:nvPicPr>
        <p:blipFill>
          <a:blip r:embed="rId2" cstate="print"/>
          <a:srcRect/>
          <a:stretch>
            <a:fillRect/>
          </a:stretch>
        </p:blipFill>
        <p:spPr bwMode="auto">
          <a:xfrm rot="10800000">
            <a:off x="4571999" y="3573016"/>
            <a:ext cx="3906982" cy="28263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229600" cy="1143000"/>
          </a:xfrm>
        </p:spPr>
        <p:txBody>
          <a:bodyPr/>
          <a:lstStyle/>
          <a:p>
            <a:r>
              <a:rPr kumimoji="1" lang="ja-JP" altLang="en-US" dirty="0" smtClean="0"/>
              <a:t>霜による被害</a:t>
            </a:r>
            <a:endParaRPr kumimoji="1" lang="ja-JP" altLang="en-US" dirty="0"/>
          </a:p>
        </p:txBody>
      </p:sp>
      <p:sp>
        <p:nvSpPr>
          <p:cNvPr id="3" name="正方形/長方形 2"/>
          <p:cNvSpPr/>
          <p:nvPr/>
        </p:nvSpPr>
        <p:spPr>
          <a:xfrm>
            <a:off x="611560" y="1916832"/>
            <a:ext cx="6246440" cy="2308324"/>
          </a:xfrm>
          <a:prstGeom prst="rect">
            <a:avLst/>
          </a:prstGeom>
        </p:spPr>
        <p:txBody>
          <a:bodyPr wrap="square">
            <a:spAutoFit/>
          </a:bodyPr>
          <a:lstStyle/>
          <a:p>
            <a:r>
              <a:rPr lang="ja-JP" altLang="en-US" sz="2400" dirty="0" smtClean="0"/>
              <a:t>・</a:t>
            </a:r>
            <a:r>
              <a:rPr lang="ja-JP" altLang="ja-JP" sz="2400" dirty="0" smtClean="0"/>
              <a:t>植物に付着すると、霜が植物を直接冷やしてしまい、活動が低下するほか、中の水分が凍って養分などが滞り、枯れてしまうことがある。</a:t>
            </a:r>
            <a:endParaRPr lang="en-US" altLang="ja-JP" sz="2400" dirty="0" smtClean="0"/>
          </a:p>
          <a:p>
            <a:endParaRPr lang="en-US" altLang="ja-JP" sz="2400" dirty="0"/>
          </a:p>
          <a:p>
            <a:r>
              <a:rPr lang="ja-JP" altLang="en-US" sz="2400" dirty="0" smtClean="0"/>
              <a:t>・霜柱により</a:t>
            </a:r>
            <a:r>
              <a:rPr lang="ja-JP" altLang="en-US" sz="2400" dirty="0"/>
              <a:t>根</a:t>
            </a:r>
            <a:r>
              <a:rPr lang="ja-JP" altLang="en-US" sz="2400" dirty="0" smtClean="0"/>
              <a:t>が浮き上がる。</a:t>
            </a:r>
            <a:endParaRPr lang="en-US" altLang="ja-JP" sz="2400" dirty="0" smtClean="0"/>
          </a:p>
          <a:p>
            <a:r>
              <a:rPr lang="ja-JP" altLang="en-US" sz="2400" dirty="0" smtClean="0"/>
              <a:t>→耐寒性のある植物もこれにかかると</a:t>
            </a:r>
            <a:r>
              <a:rPr lang="en-US" altLang="ja-JP" sz="2400" dirty="0" smtClean="0"/>
              <a:t>OUT!</a:t>
            </a:r>
            <a:endParaRPr lang="ja-JP" altLang="ja-JP"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霜対策その２</a:t>
            </a:r>
            <a:endParaRPr kumimoji="1" lang="ja-JP" altLang="en-US" dirty="0"/>
          </a:p>
        </p:txBody>
      </p:sp>
      <p:sp>
        <p:nvSpPr>
          <p:cNvPr id="4" name="テキスト ボックス 3"/>
          <p:cNvSpPr txBox="1"/>
          <p:nvPr/>
        </p:nvSpPr>
        <p:spPr>
          <a:xfrm>
            <a:off x="683568" y="1268760"/>
            <a:ext cx="5328592" cy="1692771"/>
          </a:xfrm>
          <a:prstGeom prst="rect">
            <a:avLst/>
          </a:prstGeom>
          <a:noFill/>
        </p:spPr>
        <p:txBody>
          <a:bodyPr wrap="square" rtlCol="0">
            <a:spAutoFit/>
          </a:bodyPr>
          <a:lstStyle/>
          <a:p>
            <a:endParaRPr lang="en-US" altLang="ja-JP" dirty="0"/>
          </a:p>
          <a:p>
            <a:r>
              <a:rPr lang="ja-JP" altLang="en-US" sz="3200" dirty="0" smtClean="0"/>
              <a:t>･マルチ！！</a:t>
            </a:r>
            <a:endParaRPr lang="en-US" altLang="ja-JP" sz="3200" dirty="0" smtClean="0"/>
          </a:p>
          <a:p>
            <a:r>
              <a:rPr lang="ja-JP" altLang="en-US" dirty="0" smtClean="0"/>
              <a:t>株の根元の土を覆う、ワラやモミガラ、あるいはポリエチレンや和紙のシートなどの園芸資材のことです。</a:t>
            </a:r>
            <a:br>
              <a:rPr lang="ja-JP" altLang="en-US" dirty="0" smtClean="0"/>
            </a:br>
            <a:endParaRPr kumimoji="1" lang="ja-JP" altLang="en-US" dirty="0"/>
          </a:p>
        </p:txBody>
      </p:sp>
      <p:sp>
        <p:nvSpPr>
          <p:cNvPr id="5" name="正方形/長方形 4"/>
          <p:cNvSpPr/>
          <p:nvPr/>
        </p:nvSpPr>
        <p:spPr>
          <a:xfrm>
            <a:off x="755576" y="3140968"/>
            <a:ext cx="4572000" cy="1692771"/>
          </a:xfrm>
          <a:prstGeom prst="rect">
            <a:avLst/>
          </a:prstGeom>
        </p:spPr>
        <p:txBody>
          <a:bodyPr>
            <a:spAutoFit/>
          </a:bodyPr>
          <a:lstStyle/>
          <a:p>
            <a:r>
              <a:rPr lang="ja-JP" altLang="en-US" sz="3200" dirty="0" smtClean="0"/>
              <a:t>・寒冷紗！！</a:t>
            </a:r>
            <a:endParaRPr lang="en-US" altLang="ja-JP" sz="3200" dirty="0" smtClean="0"/>
          </a:p>
          <a:p>
            <a:r>
              <a:rPr lang="ja-JP" altLang="en-US" dirty="0" smtClean="0"/>
              <a:t>ポリエステルなどでできたレース地のような布地で、温度や日射量を調節するために使われます。さらに害虫や鳥などを防ぐためにも役立つ便利な道具です</a:t>
            </a:r>
            <a:endParaRPr lang="ja-JP" altLang="en-US" dirty="0"/>
          </a:p>
        </p:txBody>
      </p:sp>
      <p:sp>
        <p:nvSpPr>
          <p:cNvPr id="6" name="正方形/長方形 5"/>
          <p:cNvSpPr/>
          <p:nvPr/>
        </p:nvSpPr>
        <p:spPr>
          <a:xfrm>
            <a:off x="1259632" y="5085184"/>
            <a:ext cx="6120680" cy="1477328"/>
          </a:xfrm>
          <a:prstGeom prst="rect">
            <a:avLst/>
          </a:prstGeom>
        </p:spPr>
        <p:txBody>
          <a:bodyPr wrap="square">
            <a:spAutoFit/>
          </a:bodyPr>
          <a:lstStyle/>
          <a:p>
            <a:r>
              <a:rPr lang="ja-JP" altLang="en-US" dirty="0" smtClean="0">
                <a:solidFill>
                  <a:srgbClr val="00B050"/>
                </a:solidFill>
              </a:rPr>
              <a:t>ただし</a:t>
            </a:r>
            <a:r>
              <a:rPr lang="ja-JP" altLang="en-US" dirty="0" err="1" smtClean="0">
                <a:solidFill>
                  <a:srgbClr val="00B050"/>
                </a:solidFill>
              </a:rPr>
              <a:t>、、、</a:t>
            </a:r>
            <a:r>
              <a:rPr lang="ja-JP" altLang="en-US" dirty="0" smtClean="0">
                <a:solidFill>
                  <a:srgbClr val="00B050"/>
                </a:solidFill>
              </a:rPr>
              <a:t>寒冷紗は冬なら暖かさをキープし</a:t>
            </a:r>
            <a:endParaRPr lang="en-US" altLang="ja-JP" dirty="0" smtClean="0">
              <a:solidFill>
                <a:srgbClr val="00B050"/>
              </a:solidFill>
            </a:endParaRPr>
          </a:p>
          <a:p>
            <a:r>
              <a:rPr lang="ja-JP" altLang="en-US" dirty="0" smtClean="0">
                <a:solidFill>
                  <a:srgbClr val="00B050"/>
                </a:solidFill>
              </a:rPr>
              <a:t>　　　　　　　てくれますが、いつまでも張り続　　　　　　　　　　　　　　　　　</a:t>
            </a:r>
            <a:r>
              <a:rPr lang="ja-JP" altLang="en-US" dirty="0" err="1" smtClean="0">
                <a:solidFill>
                  <a:srgbClr val="00B050"/>
                </a:solidFill>
              </a:rPr>
              <a:t>けて</a:t>
            </a:r>
            <a:r>
              <a:rPr lang="ja-JP" altLang="en-US" dirty="0" smtClean="0">
                <a:solidFill>
                  <a:srgbClr val="00B050"/>
                </a:solidFill>
              </a:rPr>
              <a:t>いると蒸れたり、日光不足になったり</a:t>
            </a:r>
            <a:r>
              <a:rPr lang="en-US" altLang="ja-JP" dirty="0" smtClean="0">
                <a:solidFill>
                  <a:srgbClr val="00B050"/>
                </a:solidFill>
              </a:rPr>
              <a:t>…</a:t>
            </a:r>
            <a:r>
              <a:rPr lang="ja-JP" altLang="en-US" dirty="0" smtClean="0">
                <a:solidFill>
                  <a:srgbClr val="00B050"/>
                </a:solidFill>
              </a:rPr>
              <a:t>いつ張っておくかが難しいようです。</a:t>
            </a:r>
            <a:br>
              <a:rPr lang="ja-JP" altLang="en-US" dirty="0" smtClean="0">
                <a:solidFill>
                  <a:srgbClr val="00B050"/>
                </a:solidFill>
              </a:rPr>
            </a:br>
            <a:endParaRPr lang="ja-JP" altLang="en-US" dirty="0">
              <a:solidFill>
                <a:srgbClr val="00B050"/>
              </a:solidFill>
            </a:endParaRPr>
          </a:p>
        </p:txBody>
      </p:sp>
      <p:pic>
        <p:nvPicPr>
          <p:cNvPr id="4098" name="Picture 2" descr="http://img01.eshizuoka.jp/usr/ennoutai/080404%E3%80%90%E7%95%91%E3%80%91%E3%83%9E%E3%83%AB%E3%83%81.JPG"/>
          <p:cNvPicPr>
            <a:picLocks noChangeAspect="1" noChangeArrowheads="1"/>
          </p:cNvPicPr>
          <p:nvPr/>
        </p:nvPicPr>
        <p:blipFill>
          <a:blip r:embed="rId2" cstate="print"/>
          <a:srcRect/>
          <a:stretch>
            <a:fillRect/>
          </a:stretch>
        </p:blipFill>
        <p:spPr bwMode="auto">
          <a:xfrm>
            <a:off x="6228184" y="1340768"/>
            <a:ext cx="2664295" cy="1998222"/>
          </a:xfrm>
          <a:prstGeom prst="rect">
            <a:avLst/>
          </a:prstGeom>
          <a:noFill/>
        </p:spPr>
      </p:pic>
      <p:pic>
        <p:nvPicPr>
          <p:cNvPr id="4100" name="Picture 4" descr="http://www.truetools.jp/shohin/daim/c-1_k.jpg"/>
          <p:cNvPicPr>
            <a:picLocks noChangeAspect="1" noChangeArrowheads="1"/>
          </p:cNvPicPr>
          <p:nvPr/>
        </p:nvPicPr>
        <p:blipFill>
          <a:blip r:embed="rId3" cstate="print"/>
          <a:srcRect/>
          <a:stretch>
            <a:fillRect/>
          </a:stretch>
        </p:blipFill>
        <p:spPr bwMode="auto">
          <a:xfrm>
            <a:off x="6228184" y="3501008"/>
            <a:ext cx="2627784" cy="18263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のうりんむら\IMG_0541.JPG"/>
          <p:cNvPicPr>
            <a:picLocks noChangeAspect="1" noChangeArrowheads="1"/>
          </p:cNvPicPr>
          <p:nvPr/>
        </p:nvPicPr>
        <p:blipFill>
          <a:blip r:embed="rId2" cstate="print"/>
          <a:srcRect/>
          <a:stretch>
            <a:fillRect/>
          </a:stretch>
        </p:blipFill>
        <p:spPr bwMode="auto">
          <a:xfrm>
            <a:off x="179512" y="116632"/>
            <a:ext cx="4752527" cy="3348372"/>
          </a:xfrm>
          <a:prstGeom prst="rect">
            <a:avLst/>
          </a:prstGeom>
          <a:noFill/>
        </p:spPr>
      </p:pic>
      <p:pic>
        <p:nvPicPr>
          <p:cNvPr id="1027" name="Picture 3" descr="F:\のうりんむら\IMG_0705.JPG"/>
          <p:cNvPicPr>
            <a:picLocks noChangeAspect="1" noChangeArrowheads="1"/>
          </p:cNvPicPr>
          <p:nvPr/>
        </p:nvPicPr>
        <p:blipFill>
          <a:blip r:embed="rId3" cstate="print"/>
          <a:srcRect/>
          <a:stretch>
            <a:fillRect/>
          </a:stretch>
        </p:blipFill>
        <p:spPr bwMode="auto">
          <a:xfrm>
            <a:off x="3707904" y="3501008"/>
            <a:ext cx="5141208" cy="324244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6" name="テキスト ボックス 5"/>
          <p:cNvSpPr txBox="1"/>
          <p:nvPr/>
        </p:nvSpPr>
        <p:spPr>
          <a:xfrm>
            <a:off x="1979712" y="1988840"/>
            <a:ext cx="5544616" cy="2677656"/>
          </a:xfrm>
          <a:prstGeom prst="rect">
            <a:avLst/>
          </a:prstGeom>
          <a:noFill/>
        </p:spPr>
        <p:txBody>
          <a:bodyPr wrap="square" rtlCol="0">
            <a:spAutoFit/>
          </a:bodyPr>
          <a:lstStyle/>
          <a:p>
            <a:r>
              <a:rPr kumimoji="1" lang="ja-JP" altLang="en-US" sz="2400" dirty="0" smtClean="0"/>
              <a:t>・水まく</a:t>
            </a:r>
            <a:endParaRPr kumimoji="1" lang="en-US" altLang="ja-JP" sz="2400" dirty="0" smtClean="0"/>
          </a:p>
          <a:p>
            <a:endParaRPr lang="en-US" altLang="ja-JP" sz="2400" dirty="0"/>
          </a:p>
          <a:p>
            <a:r>
              <a:rPr kumimoji="1" lang="ja-JP" altLang="en-US" sz="2400" dirty="0" smtClean="0"/>
              <a:t>・わらなど燃やす</a:t>
            </a:r>
            <a:endParaRPr kumimoji="1" lang="en-US" altLang="ja-JP" sz="2400" dirty="0" smtClean="0"/>
          </a:p>
          <a:p>
            <a:endParaRPr lang="en-US" altLang="ja-JP" sz="2400" dirty="0"/>
          </a:p>
          <a:p>
            <a:r>
              <a:rPr kumimoji="1" lang="ja-JP" altLang="en-US" sz="2400" dirty="0" smtClean="0"/>
              <a:t>･積極的にマルチング！！</a:t>
            </a:r>
            <a:endParaRPr kumimoji="1" lang="en-US" altLang="ja-JP" sz="2400" dirty="0" smtClean="0"/>
          </a:p>
          <a:p>
            <a:endParaRPr lang="en-US" altLang="ja-JP" sz="2400" dirty="0"/>
          </a:p>
          <a:p>
            <a:r>
              <a:rPr kumimoji="1" lang="ja-JP" altLang="en-US" sz="2400" dirty="0" smtClean="0"/>
              <a:t>・寒冷紗も</a:t>
            </a:r>
            <a:endParaRPr kumimoji="1" lang="ja-JP"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270</Words>
  <Application>Microsoft Office PowerPoint</Application>
  <PresentationFormat>画面に合わせる (4:3)</PresentationFormat>
  <Paragraphs>50</Paragraphs>
  <Slides>9</Slides>
  <Notes>2</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霜害を防げ！！</vt:lpstr>
      <vt:lpstr>スライド 2</vt:lpstr>
      <vt:lpstr>霜のメカニズム</vt:lpstr>
      <vt:lpstr>放射冷却</vt:lpstr>
      <vt:lpstr>霜対策その１</vt:lpstr>
      <vt:lpstr>霜による被害</vt:lpstr>
      <vt:lpstr>霜対策その２</vt:lpstr>
      <vt:lpstr>スライド 8</vt:lpstr>
      <vt:lpstr>まとめ</vt:lpstr>
    </vt:vector>
  </TitlesOfParts>
  <Company>全学計算機システム</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霜害を防げ！！</dc:title>
  <dc:creator>t000799</dc:creator>
  <cp:lastModifiedBy>t000799</cp:lastModifiedBy>
  <cp:revision>12</cp:revision>
  <dcterms:created xsi:type="dcterms:W3CDTF">2012-12-17T07:25:01Z</dcterms:created>
  <dcterms:modified xsi:type="dcterms:W3CDTF">2012-12-17T09:13:17Z</dcterms:modified>
</cp:coreProperties>
</file>