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0" r:id="rId4"/>
    <p:sldId id="259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AF0-22AC-447C-9E53-5785C005510A}" type="datetimeFigureOut">
              <a:rPr kumimoji="1" lang="ja-JP" altLang="en-US" smtClean="0"/>
              <a:t>2013/6/16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40C1-19E4-4C71-81AE-F681E7639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13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AF0-22AC-447C-9E53-5785C005510A}" type="datetimeFigureOut">
              <a:rPr kumimoji="1" lang="ja-JP" altLang="en-US" smtClean="0"/>
              <a:t>2013/6/16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40C1-19E4-4C71-81AE-F681E7639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74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AF0-22AC-447C-9E53-5785C005510A}" type="datetimeFigureOut">
              <a:rPr kumimoji="1" lang="ja-JP" altLang="en-US" smtClean="0"/>
              <a:t>2013/6/16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40C1-19E4-4C71-81AE-F681E7639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7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AF0-22AC-447C-9E53-5785C005510A}" type="datetimeFigureOut">
              <a:rPr kumimoji="1" lang="ja-JP" altLang="en-US" smtClean="0"/>
              <a:t>2013/6/16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40C1-19E4-4C71-81AE-F681E7639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94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AF0-22AC-447C-9E53-5785C005510A}" type="datetimeFigureOut">
              <a:rPr kumimoji="1" lang="ja-JP" altLang="en-US" smtClean="0"/>
              <a:t>2013/6/16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40C1-19E4-4C71-81AE-F681E7639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3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AF0-22AC-447C-9E53-5785C005510A}" type="datetimeFigureOut">
              <a:rPr kumimoji="1" lang="ja-JP" altLang="en-US" smtClean="0"/>
              <a:t>2013/6/16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40C1-19E4-4C71-81AE-F681E7639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90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AF0-22AC-447C-9E53-5785C005510A}" type="datetimeFigureOut">
              <a:rPr kumimoji="1" lang="ja-JP" altLang="en-US" smtClean="0"/>
              <a:t>2013/6/16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40C1-19E4-4C71-81AE-F681E7639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72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AF0-22AC-447C-9E53-5785C005510A}" type="datetimeFigureOut">
              <a:rPr kumimoji="1" lang="ja-JP" altLang="en-US" smtClean="0"/>
              <a:t>2013/6/16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40C1-19E4-4C71-81AE-F681E7639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5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AF0-22AC-447C-9E53-5785C005510A}" type="datetimeFigureOut">
              <a:rPr kumimoji="1" lang="ja-JP" altLang="en-US" smtClean="0"/>
              <a:t>2013/6/16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40C1-19E4-4C71-81AE-F681E7639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80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AF0-22AC-447C-9E53-5785C005510A}" type="datetimeFigureOut">
              <a:rPr kumimoji="1" lang="ja-JP" altLang="en-US" smtClean="0"/>
              <a:t>2013/6/16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40C1-19E4-4C71-81AE-F681E7639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41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AF0-22AC-447C-9E53-5785C005510A}" type="datetimeFigureOut">
              <a:rPr kumimoji="1" lang="ja-JP" altLang="en-US" smtClean="0"/>
              <a:t>2013/6/16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40C1-19E4-4C71-81AE-F681E7639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48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E2AF0-22AC-447C-9E53-5785C005510A}" type="datetimeFigureOut">
              <a:rPr kumimoji="1" lang="ja-JP" altLang="en-US" smtClean="0"/>
              <a:t>2013/6/16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740C1-19E4-4C71-81AE-F681E7639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13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allabout.co.jp/recipe/search/material/888/" TargetMode="External"/><Relationship Id="rId3" Type="http://schemas.openxmlformats.org/officeDocument/2006/relationships/hyperlink" Target="http://allabout.co.jp/recipe/search/material/379/" TargetMode="External"/><Relationship Id="rId7" Type="http://schemas.openxmlformats.org/officeDocument/2006/relationships/hyperlink" Target="http://allabout.co.jp/recipe/search/material/648/" TargetMode="External"/><Relationship Id="rId2" Type="http://schemas.openxmlformats.org/officeDocument/2006/relationships/hyperlink" Target="http://allabout.co.jp/recipe/search/material/6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labout.co.jp/recipe/search/material/521/" TargetMode="External"/><Relationship Id="rId5" Type="http://schemas.openxmlformats.org/officeDocument/2006/relationships/hyperlink" Target="http://allabout.co.jp/recipe/search/material/390/" TargetMode="External"/><Relationship Id="rId4" Type="http://schemas.openxmlformats.org/officeDocument/2006/relationships/hyperlink" Target="http://allabout.co.jp/recipe/search/material/836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1840" y="1052736"/>
            <a:ext cx="5698976" cy="1224136"/>
          </a:xfrm>
        </p:spPr>
        <p:txBody>
          <a:bodyPr>
            <a:normAutofit/>
          </a:bodyPr>
          <a:lstStyle/>
          <a:p>
            <a:r>
              <a:rPr kumimoji="1" lang="ja-JP" altLang="en-US" u="sng" dirty="0" smtClean="0"/>
              <a:t>生姜の栽培方法</a:t>
            </a:r>
            <a:endParaRPr kumimoji="1" lang="ja-JP" altLang="en-US" u="sng" dirty="0"/>
          </a:p>
        </p:txBody>
      </p:sp>
      <p:pic>
        <p:nvPicPr>
          <p:cNvPr id="5122" name="Picture 2" descr="生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51922"/>
            <a:ext cx="2866628" cy="286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05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出来上がり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4986"/>
            <a:ext cx="3960440" cy="30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4644008" y="620688"/>
            <a:ext cx="3960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/>
              <a:t>4</a:t>
            </a:r>
            <a:r>
              <a:rPr lang="ja-JP" altLang="en-US" sz="2400" b="1" dirty="0" smtClean="0"/>
              <a:t>：</a:t>
            </a:r>
            <a:endParaRPr lang="en-US" altLang="ja-JP" sz="2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dirty="0" smtClean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3</a:t>
            </a:r>
            <a: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にレモン汁を加えてかき混ぜ、ひと煮立ちさせたら火を止め、自然に冷めるまで放置し、</a:t>
            </a:r>
            <a:r>
              <a:rPr lang="ja-JP" altLang="en-US" dirty="0" err="1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ざる</a:t>
            </a:r>
            <a: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などで濾してからガラス瓶</a:t>
            </a:r>
            <a:r>
              <a:rPr lang="ja-JP" altLang="ja-JP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(</a:t>
            </a:r>
            <a: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煮沸消毒をしたもの</a:t>
            </a:r>
            <a:r>
              <a:rPr lang="ja-JP" altLang="ja-JP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)</a:t>
            </a:r>
            <a: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などに入れて、冷蔵庫で保存します。</a:t>
            </a:r>
            <a:b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</a:br>
            <a: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/>
            </a:r>
            <a:b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</a:br>
            <a:r>
              <a:rPr lang="ja-JP" altLang="en-US" b="1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ドリンクレシピ</a:t>
            </a:r>
            <a:r>
              <a:rPr lang="ja-JP" altLang="ja-JP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※</a:t>
            </a:r>
            <a: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写真左から</a:t>
            </a:r>
            <a:b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</a:br>
            <a: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●ジンジャーウォーター／ジンジャーシロップ大さじ</a:t>
            </a:r>
            <a:r>
              <a:rPr lang="ja-JP" altLang="ja-JP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1</a:t>
            </a:r>
            <a: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＋水</a:t>
            </a:r>
            <a:r>
              <a:rPr lang="ja-JP" altLang="ja-JP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150ml</a:t>
            </a:r>
            <a:br>
              <a:rPr lang="ja-JP" altLang="ja-JP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</a:br>
            <a:r>
              <a:rPr lang="ja-JP" altLang="ja-JP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●</a:t>
            </a:r>
            <a: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アイスもホットもおいしい、ジンジャーミルク／ジンジャーシロップ大さじ</a:t>
            </a:r>
            <a:r>
              <a:rPr lang="ja-JP" altLang="ja-JP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1</a:t>
            </a:r>
            <a: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＋牛乳</a:t>
            </a:r>
            <a:r>
              <a:rPr lang="ja-JP" altLang="ja-JP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120ml</a:t>
            </a:r>
            <a:br>
              <a:rPr lang="ja-JP" altLang="ja-JP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</a:br>
            <a:r>
              <a:rPr lang="ja-JP" altLang="ja-JP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●</a:t>
            </a:r>
            <a: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お手製ジンジャーエール／ジンジャーシロップ大さじ</a:t>
            </a:r>
            <a:r>
              <a:rPr lang="ja-JP" altLang="ja-JP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1</a:t>
            </a:r>
            <a: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＋炭酸水</a:t>
            </a:r>
            <a:r>
              <a:rPr lang="ja-JP" altLang="ja-JP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100ml </a:t>
            </a:r>
            <a:r>
              <a:rPr lang="ja-JP" altLang="en-US" dirty="0">
                <a:solidFill>
                  <a:srgbClr val="BAC6DA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ジンジャーシロップは冷蔵庫保存で</a:t>
            </a:r>
            <a:r>
              <a:rPr lang="ja-JP" altLang="ja-JP" dirty="0">
                <a:solidFill>
                  <a:srgbClr val="BAC6DA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BAC6DA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週間程度日持ちはしますが、保存状況にもよるので、様子を見ながらお早目に使用してください。</a:t>
            </a:r>
            <a:r>
              <a:rPr lang="ja-JP" altLang="en-US" dirty="0">
                <a:solidFill>
                  <a:prstClr val="black"/>
                </a:solidFill>
                <a:latin typeface="Arial" pitchFamily="34" charset="0"/>
                <a:ea typeface="inherit"/>
                <a:cs typeface="ＭＳ Ｐゴシック" pitchFamily="50" charset="-128"/>
              </a:rPr>
              <a:t> </a:t>
            </a:r>
            <a:endParaRPr lang="ja-JP" altLang="en-US" dirty="0">
              <a:solidFill>
                <a:prstClr val="black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95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 flipH="1">
            <a:off x="323528" y="548680"/>
            <a:ext cx="8712968" cy="1152128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4800" dirty="0" smtClean="0"/>
              <a:t>生姜の栽培時期</a:t>
            </a:r>
            <a:r>
              <a:rPr lang="en-US" altLang="ja-JP" sz="4800" dirty="0"/>
              <a:t/>
            </a:r>
            <a:br>
              <a:rPr lang="en-US" altLang="ja-JP" sz="4800" dirty="0"/>
            </a:br>
            <a:endParaRPr kumimoji="1" lang="ja-JP" altLang="en-US" sz="4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7624" y="4293096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栽培のポイント</a:t>
            </a:r>
          </a:p>
          <a:p>
            <a:endParaRPr lang="ja-JP" altLang="en-US" dirty="0"/>
          </a:p>
          <a:p>
            <a:r>
              <a:rPr lang="en-US" altLang="ja-JP" dirty="0"/>
              <a:t>•</a:t>
            </a:r>
            <a:r>
              <a:rPr lang="ja-JP" altLang="en-US" dirty="0"/>
              <a:t>連作すると腐敗病が出るので、</a:t>
            </a:r>
            <a:r>
              <a:rPr lang="en-US" altLang="ja-JP" dirty="0"/>
              <a:t>3</a:t>
            </a:r>
            <a:r>
              <a:rPr lang="ja-JP" altLang="en-US" dirty="0"/>
              <a:t>～</a:t>
            </a:r>
            <a:r>
              <a:rPr lang="en-US" altLang="ja-JP" dirty="0"/>
              <a:t>4</a:t>
            </a:r>
            <a:r>
              <a:rPr lang="ja-JP" altLang="en-US" dirty="0"/>
              <a:t>年は休栽する。</a:t>
            </a:r>
          </a:p>
          <a:p>
            <a:r>
              <a:rPr lang="en-US" altLang="ja-JP" dirty="0"/>
              <a:t>•</a:t>
            </a:r>
            <a:r>
              <a:rPr lang="ja-JP" altLang="en-US" dirty="0"/>
              <a:t>高温・多湿を好むが、過湿を嫌うため排水良好な畑を選ぶ。</a:t>
            </a:r>
          </a:p>
          <a:p>
            <a:r>
              <a:rPr lang="en-US" altLang="ja-JP" dirty="0"/>
              <a:t>•</a:t>
            </a:r>
            <a:r>
              <a:rPr lang="ja-JP" altLang="en-US" dirty="0"/>
              <a:t>乾燥すると生育が悪くなるので、こまめにかん水する。</a:t>
            </a:r>
          </a:p>
          <a:p>
            <a:r>
              <a:rPr lang="en-US" altLang="ja-JP" dirty="0"/>
              <a:t>•</a:t>
            </a:r>
            <a:r>
              <a:rPr lang="ja-JP" altLang="en-US" dirty="0"/>
              <a:t>よい種ショウガを選んで定植する。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7935" tIns="-6348" rIns="-7935" bIns="-634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作業年間カレンダー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kumimoji="1" lang="ja-JP" sz="6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 </a:t>
            </a:r>
            <a:r>
              <a: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                                             </a:t>
            </a:r>
          </a:p>
        </p:txBody>
      </p:sp>
      <p:pic>
        <p:nvPicPr>
          <p:cNvPr id="4098" name="Picture 2" descr="作業年間カレンダ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91276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39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569764" cy="864096"/>
          </a:xfrm>
        </p:spPr>
        <p:txBody>
          <a:bodyPr>
            <a:normAutofit/>
          </a:bodyPr>
          <a:lstStyle/>
          <a:p>
            <a:r>
              <a:rPr lang="en-US" altLang="ja-JP" sz="3600" b="1" dirty="0"/>
              <a:t>1</a:t>
            </a:r>
            <a:r>
              <a:rPr lang="ja-JP" altLang="en-US" sz="3600" b="1" dirty="0" err="1"/>
              <a:t>．</a:t>
            </a:r>
            <a:r>
              <a:rPr lang="ja-JP" altLang="en-US" sz="3600" b="1" dirty="0"/>
              <a:t>畑の準備</a:t>
            </a:r>
            <a:endParaRPr kumimoji="1" lang="ja-JP" altLang="en-US" sz="36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558732"/>
              </p:ext>
            </p:extLst>
          </p:nvPr>
        </p:nvGraphicFramePr>
        <p:xfrm>
          <a:off x="683568" y="1196752"/>
          <a:ext cx="8229600" cy="4032447"/>
        </p:xfrm>
        <a:graphic>
          <a:graphicData uri="http://schemas.openxmlformats.org/drawingml/2006/table">
            <a:tbl>
              <a:tblPr/>
              <a:tblGrid>
                <a:gridCol w="3168352"/>
                <a:gridCol w="5061248"/>
              </a:tblGrid>
              <a:tr h="4032447"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・植え付け</a:t>
                      </a:r>
                      <a:r>
                        <a:rPr lang="ja-JP" altLang="en-US" dirty="0"/>
                        <a:t>の</a:t>
                      </a:r>
                      <a:r>
                        <a:rPr lang="en-US" altLang="ja-JP" dirty="0"/>
                        <a:t>2</a:t>
                      </a:r>
                      <a:r>
                        <a:rPr lang="ja-JP" altLang="en-US" dirty="0"/>
                        <a:t>週間前に、</a:t>
                      </a:r>
                      <a:r>
                        <a:rPr lang="en-US" altLang="ja-JP" dirty="0"/>
                        <a:t>1m²</a:t>
                      </a:r>
                      <a:r>
                        <a:rPr lang="ja-JP" altLang="en-US" dirty="0"/>
                        <a:t>あたり</a:t>
                      </a:r>
                      <a:r>
                        <a:rPr lang="en-US" altLang="ja-JP" dirty="0"/>
                        <a:t>100</a:t>
                      </a:r>
                      <a:r>
                        <a:rPr lang="ja-JP" altLang="en-US" dirty="0" err="1"/>
                        <a:t>ｇ</a:t>
                      </a:r>
                      <a:r>
                        <a:rPr lang="ja-JP" altLang="en-US" dirty="0"/>
                        <a:t>の苦土石灰を全面に散布し、深く</a:t>
                      </a:r>
                      <a:r>
                        <a:rPr lang="ja-JP" altLang="en-US" dirty="0" smtClean="0"/>
                        <a:t>耕す。</a:t>
                      </a:r>
                      <a:r>
                        <a:rPr lang="ja-JP" altLang="en-US" dirty="0"/>
                        <a:t/>
                      </a:r>
                      <a:br>
                        <a:rPr lang="ja-JP" altLang="en-US" dirty="0"/>
                      </a:br>
                      <a:endParaRPr lang="en-US" altLang="ja-JP" dirty="0" smtClean="0"/>
                    </a:p>
                    <a:p>
                      <a:r>
                        <a:rPr lang="ja-JP" altLang="en-US" dirty="0" smtClean="0"/>
                        <a:t>・その</a:t>
                      </a:r>
                      <a:r>
                        <a:rPr lang="en-US" altLang="ja-JP" dirty="0"/>
                        <a:t>1</a:t>
                      </a:r>
                      <a:r>
                        <a:rPr lang="ja-JP" altLang="en-US" dirty="0"/>
                        <a:t>週間後に元肥（ケイフン・堆肥）を施して畝を</a:t>
                      </a:r>
                      <a:r>
                        <a:rPr lang="ja-JP" altLang="en-US" dirty="0" smtClean="0"/>
                        <a:t>作る。</a:t>
                      </a:r>
                      <a:endParaRPr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911203"/>
            <a:ext cx="1750484" cy="117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7935" tIns="-6348" rIns="-7935" bIns="-634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kumimoji="1" lang="ja-JP" sz="6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 </a:t>
            </a:r>
            <a:r>
              <a: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                       </a:t>
            </a:r>
          </a:p>
        </p:txBody>
      </p:sp>
      <p:pic>
        <p:nvPicPr>
          <p:cNvPr id="1026" name="Picture 2" descr="畑の畝のイメー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324036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72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799835"/>
              </p:ext>
            </p:extLst>
          </p:nvPr>
        </p:nvGraphicFramePr>
        <p:xfrm>
          <a:off x="467544" y="4509120"/>
          <a:ext cx="624840" cy="36576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886188"/>
              </p:ext>
            </p:extLst>
          </p:nvPr>
        </p:nvGraphicFramePr>
        <p:xfrm>
          <a:off x="472058" y="404664"/>
          <a:ext cx="8229600" cy="5400600"/>
        </p:xfrm>
        <a:graphic>
          <a:graphicData uri="http://schemas.openxmlformats.org/drawingml/2006/table">
            <a:tbl>
              <a:tblPr/>
              <a:tblGrid>
                <a:gridCol w="2659782"/>
                <a:gridCol w="5569818"/>
              </a:tblGrid>
              <a:tr h="5400600"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dirty="0" smtClean="0"/>
                    </a:p>
                    <a:p>
                      <a:endParaRPr lang="en-US" altLang="ja-JP" dirty="0" smtClean="0"/>
                    </a:p>
                    <a:p>
                      <a:endParaRPr lang="en-US" altLang="ja-JP" dirty="0" smtClean="0"/>
                    </a:p>
                    <a:p>
                      <a:endParaRPr lang="en-US" altLang="ja-JP" dirty="0" smtClean="0"/>
                    </a:p>
                    <a:p>
                      <a:r>
                        <a:rPr lang="ja-JP" altLang="en-US" dirty="0" smtClean="0"/>
                        <a:t>・生姜</a:t>
                      </a:r>
                      <a:r>
                        <a:rPr lang="ja-JP" altLang="en-US" dirty="0"/>
                        <a:t>は生育適温が</a:t>
                      </a:r>
                      <a:r>
                        <a:rPr lang="en-US" altLang="ja-JP" dirty="0"/>
                        <a:t>25</a:t>
                      </a:r>
                      <a:r>
                        <a:rPr lang="ja-JP" altLang="en-US" dirty="0"/>
                        <a:t>～</a:t>
                      </a:r>
                      <a:r>
                        <a:rPr lang="en-US" altLang="ja-JP" dirty="0"/>
                        <a:t>30℃</a:t>
                      </a:r>
                      <a:r>
                        <a:rPr lang="ja-JP" altLang="en-US" dirty="0"/>
                        <a:t>の為、最低地温が</a:t>
                      </a:r>
                      <a:r>
                        <a:rPr lang="en-US" altLang="ja-JP" dirty="0"/>
                        <a:t>15</a:t>
                      </a:r>
                      <a:r>
                        <a:rPr lang="ja-JP" altLang="en-US" dirty="0"/>
                        <a:t>度以上になってから植え付けを</a:t>
                      </a:r>
                      <a:r>
                        <a:rPr lang="ja-JP" altLang="en-US" dirty="0" smtClean="0"/>
                        <a:t>行う。目安</a:t>
                      </a:r>
                      <a:r>
                        <a:rPr lang="ja-JP" altLang="en-US" dirty="0"/>
                        <a:t>は</a:t>
                      </a:r>
                      <a:r>
                        <a:rPr lang="en-US" altLang="ja-JP" dirty="0"/>
                        <a:t>4</a:t>
                      </a:r>
                      <a:r>
                        <a:rPr lang="ja-JP" altLang="en-US" dirty="0"/>
                        <a:t>～</a:t>
                      </a:r>
                      <a:r>
                        <a:rPr lang="en-US" altLang="ja-JP" dirty="0"/>
                        <a:t>5</a:t>
                      </a:r>
                      <a:r>
                        <a:rPr lang="ja-JP" altLang="en-US" dirty="0" smtClean="0"/>
                        <a:t>月頃。</a:t>
                      </a:r>
                      <a:r>
                        <a:rPr lang="ja-JP" altLang="en-US" dirty="0"/>
                        <a:t/>
                      </a:r>
                      <a:br>
                        <a:rPr lang="ja-JP" altLang="en-US" dirty="0"/>
                      </a:br>
                      <a:endParaRPr lang="en-US" altLang="ja-JP" dirty="0" smtClean="0"/>
                    </a:p>
                    <a:p>
                      <a:r>
                        <a:rPr lang="ja-JP" altLang="en-US" dirty="0" smtClean="0"/>
                        <a:t>・植え付け</a:t>
                      </a:r>
                      <a:r>
                        <a:rPr lang="ja-JP" altLang="en-US" dirty="0"/>
                        <a:t>時に芽が</a:t>
                      </a:r>
                      <a:r>
                        <a:rPr lang="en-US" altLang="ja-JP" dirty="0"/>
                        <a:t>2</a:t>
                      </a:r>
                      <a:r>
                        <a:rPr lang="ja-JP" altLang="en-US" dirty="0" err="1"/>
                        <a:t>、</a:t>
                      </a:r>
                      <a:r>
                        <a:rPr lang="en-US" altLang="ja-JP" dirty="0"/>
                        <a:t>3</a:t>
                      </a:r>
                      <a:r>
                        <a:rPr lang="ja-JP" altLang="en-US" dirty="0"/>
                        <a:t>芽つくようにタネイモを</a:t>
                      </a:r>
                      <a:r>
                        <a:rPr lang="ja-JP" altLang="en-US" dirty="0" smtClean="0"/>
                        <a:t>分割する。</a:t>
                      </a:r>
                      <a:r>
                        <a:rPr lang="ja-JP" altLang="en-US" dirty="0"/>
                        <a:t/>
                      </a:r>
                      <a:br>
                        <a:rPr lang="ja-JP" altLang="en-US" dirty="0"/>
                      </a:br>
                      <a:endParaRPr lang="en-US" altLang="ja-JP" dirty="0" smtClean="0"/>
                    </a:p>
                    <a:p>
                      <a:r>
                        <a:rPr lang="ja-JP" altLang="en-US" dirty="0" smtClean="0"/>
                        <a:t>・一片</a:t>
                      </a:r>
                      <a:r>
                        <a:rPr lang="ja-JP" altLang="en-US" dirty="0"/>
                        <a:t>の大きさは約</a:t>
                      </a:r>
                      <a:r>
                        <a:rPr lang="en-US" altLang="ja-JP" dirty="0"/>
                        <a:t>40</a:t>
                      </a:r>
                      <a:r>
                        <a:rPr lang="ja-JP" altLang="en-US" dirty="0"/>
                        <a:t>～</a:t>
                      </a:r>
                      <a:r>
                        <a:rPr lang="en-US" altLang="ja-JP" dirty="0"/>
                        <a:t>50</a:t>
                      </a:r>
                      <a:r>
                        <a:rPr lang="ja-JP" altLang="en-US" dirty="0"/>
                        <a:t>グラムが</a:t>
                      </a:r>
                      <a:r>
                        <a:rPr lang="ja-JP" altLang="en-US" dirty="0" smtClean="0"/>
                        <a:t>目安。</a:t>
                      </a:r>
                      <a:r>
                        <a:rPr lang="ja-JP" altLang="en-US" dirty="0"/>
                        <a:t/>
                      </a:r>
                      <a:br>
                        <a:rPr lang="ja-JP" altLang="en-US" dirty="0"/>
                      </a:br>
                      <a:endParaRPr lang="en-US" altLang="ja-JP" dirty="0" smtClean="0"/>
                    </a:p>
                    <a:p>
                      <a:r>
                        <a:rPr lang="ja-JP" altLang="en-US" dirty="0" smtClean="0"/>
                        <a:t>・植え付け</a:t>
                      </a:r>
                      <a:r>
                        <a:rPr lang="ja-JP" altLang="en-US" dirty="0"/>
                        <a:t>は必ず芽を上向きにし、株間は</a:t>
                      </a:r>
                      <a:r>
                        <a:rPr lang="en-US" altLang="ja-JP" dirty="0"/>
                        <a:t>20</a:t>
                      </a:r>
                      <a:r>
                        <a:rPr lang="ja-JP" altLang="en-US" dirty="0"/>
                        <a:t>～</a:t>
                      </a:r>
                      <a:r>
                        <a:rPr lang="en-US" altLang="ja-JP" dirty="0"/>
                        <a:t>30</a:t>
                      </a:r>
                      <a:r>
                        <a:rPr lang="ja-JP" altLang="en-US" dirty="0"/>
                        <a:t>ｃｍ空けて</a:t>
                      </a:r>
                      <a:r>
                        <a:rPr lang="ja-JP" altLang="en-US" dirty="0" smtClean="0"/>
                        <a:t>並べる。</a:t>
                      </a:r>
                      <a:endParaRPr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719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7935" tIns="-6348" rIns="-7935" bIns="-634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2</a:t>
            </a:r>
            <a:r>
              <a:rPr kumimoji="1" lang="ja-JP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．植え付け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kumimoji="1" lang="ja-JP" sz="20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 </a:t>
            </a:r>
            <a:r>
              <a: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                       </a:t>
            </a:r>
          </a:p>
        </p:txBody>
      </p:sp>
      <p:pic>
        <p:nvPicPr>
          <p:cNvPr id="2050" name="Picture 2" descr="タネイモ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51781"/>
            <a:ext cx="2818656" cy="526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3823345" y="843367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2</a:t>
            </a:r>
            <a:r>
              <a:rPr lang="ja-JP" altLang="en-US" sz="3600" b="1" dirty="0" err="1"/>
              <a:t>．</a:t>
            </a:r>
            <a:r>
              <a:rPr lang="ja-JP" altLang="en-US" sz="3600" b="1" dirty="0"/>
              <a:t>植え付け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3535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12" y="836712"/>
            <a:ext cx="3672408" cy="720080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lang="ja-JP" altLang="ja-JP" sz="3600" b="1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3．追肥、土寄せ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71656"/>
              </p:ext>
            </p:extLst>
          </p:nvPr>
        </p:nvGraphicFramePr>
        <p:xfrm>
          <a:off x="611188" y="2525554"/>
          <a:ext cx="8229600" cy="2011680"/>
        </p:xfrm>
        <a:graphic>
          <a:graphicData uri="http://schemas.openxmlformats.org/drawingml/2006/table">
            <a:tbl>
              <a:tblPr/>
              <a:tblGrid>
                <a:gridCol w="2857500"/>
                <a:gridCol w="537210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・植え付け</a:t>
                      </a:r>
                      <a:r>
                        <a:rPr lang="en-US" altLang="ja-JP" dirty="0"/>
                        <a:t>10</a:t>
                      </a:r>
                      <a:r>
                        <a:rPr lang="ja-JP" altLang="en-US" dirty="0"/>
                        <a:t>日後から</a:t>
                      </a:r>
                      <a:r>
                        <a:rPr lang="en-US" altLang="ja-JP" dirty="0"/>
                        <a:t>2</a:t>
                      </a:r>
                      <a:r>
                        <a:rPr lang="ja-JP" altLang="en-US" dirty="0"/>
                        <a:t>週間おきに</a:t>
                      </a:r>
                      <a:r>
                        <a:rPr lang="en-US" altLang="ja-JP" dirty="0"/>
                        <a:t>3</a:t>
                      </a:r>
                      <a:r>
                        <a:rPr lang="ja-JP" altLang="en-US" dirty="0"/>
                        <a:t>回追肥し、軽く</a:t>
                      </a:r>
                      <a:r>
                        <a:rPr lang="ja-JP" altLang="en-US" dirty="0" smtClean="0"/>
                        <a:t>土寄せする。</a:t>
                      </a:r>
                      <a:r>
                        <a:rPr lang="ja-JP" altLang="en-US" dirty="0"/>
                        <a:t/>
                      </a:r>
                      <a:br>
                        <a:rPr lang="ja-JP" altLang="en-US" dirty="0"/>
                      </a:br>
                      <a:endParaRPr lang="en-US" altLang="ja-JP" dirty="0" smtClean="0"/>
                    </a:p>
                    <a:p>
                      <a:r>
                        <a:rPr lang="ja-JP" altLang="en-US" dirty="0" smtClean="0"/>
                        <a:t>・水</a:t>
                      </a:r>
                      <a:r>
                        <a:rPr lang="ja-JP" altLang="en-US" dirty="0"/>
                        <a:t>やりは土の表面が乾いたら、たっぷりと水を</a:t>
                      </a:r>
                      <a:r>
                        <a:rPr lang="ja-JP" altLang="en-US" dirty="0" smtClean="0"/>
                        <a:t>与える。</a:t>
                      </a:r>
                      <a:r>
                        <a:rPr lang="ja-JP" altLang="en-US" dirty="0"/>
                        <a:t/>
                      </a:r>
                      <a:br>
                        <a:rPr lang="ja-JP" altLang="en-US" dirty="0"/>
                      </a:br>
                      <a:endParaRPr lang="en-US" altLang="ja-JP" dirty="0" smtClean="0"/>
                    </a:p>
                    <a:p>
                      <a:r>
                        <a:rPr lang="ja-JP" altLang="en-US" dirty="0" smtClean="0"/>
                        <a:t>・生姜</a:t>
                      </a:r>
                      <a:r>
                        <a:rPr lang="ja-JP" altLang="en-US" dirty="0"/>
                        <a:t>は乾燥に弱い為、梅雨明け後に株元にワラなど</a:t>
                      </a:r>
                      <a:r>
                        <a:rPr lang="ja-JP" altLang="en-US" dirty="0" smtClean="0"/>
                        <a:t>を敷き</a:t>
                      </a:r>
                      <a:r>
                        <a:rPr lang="ja-JP" altLang="en-US" dirty="0"/>
                        <a:t>乾燥を</a:t>
                      </a:r>
                      <a:r>
                        <a:rPr lang="ja-JP" altLang="en-US" dirty="0" smtClean="0"/>
                        <a:t>防ぐ。</a:t>
                      </a:r>
                      <a:endParaRPr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616" y="5641326"/>
            <a:ext cx="1843458" cy="164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7935" tIns="-6348" rIns="-7935" bIns="-634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0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 </a:t>
            </a:r>
            <a:r>
              <a: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                       </a:t>
            </a:r>
          </a:p>
        </p:txBody>
      </p:sp>
      <p:pic>
        <p:nvPicPr>
          <p:cNvPr id="3074" name="Picture 2" descr="肥料・敷きワ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01812"/>
            <a:ext cx="3096344" cy="335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05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453628"/>
              </p:ext>
            </p:extLst>
          </p:nvPr>
        </p:nvGraphicFramePr>
        <p:xfrm>
          <a:off x="467544" y="1988840"/>
          <a:ext cx="8229600" cy="3600400"/>
        </p:xfrm>
        <a:graphic>
          <a:graphicData uri="http://schemas.openxmlformats.org/drawingml/2006/table">
            <a:tbl>
              <a:tblPr/>
              <a:tblGrid>
                <a:gridCol w="3672408"/>
                <a:gridCol w="4557192"/>
              </a:tblGrid>
              <a:tr h="706368">
                <a:tc gridSpan="2">
                  <a:txBody>
                    <a:bodyPr/>
                    <a:lstStyle/>
                    <a:p>
                      <a:r>
                        <a:rPr lang="ja-JP" altLang="en-US" dirty="0"/>
                        <a:t>ジンジャーシロップの材料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dirty="0">
                          <a:hlinkClick r:id="rId2"/>
                        </a:rPr>
                        <a:t>生姜</a:t>
                      </a:r>
                      <a:endParaRPr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200g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dirty="0">
                          <a:hlinkClick r:id="rId3"/>
                        </a:rPr>
                        <a:t>砂糖</a:t>
                      </a:r>
                      <a:endParaRPr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200g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dirty="0">
                          <a:hlinkClick r:id="rId4"/>
                        </a:rPr>
                        <a:t>水</a:t>
                      </a:r>
                      <a:endParaRPr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300ml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dirty="0">
                          <a:hlinkClick r:id="rId5"/>
                        </a:rPr>
                        <a:t>シナモン</a:t>
                      </a:r>
                      <a:endParaRPr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(</a:t>
                      </a:r>
                      <a:r>
                        <a:rPr lang="ja-JP" altLang="en-US"/>
                        <a:t>スティック</a:t>
                      </a:r>
                      <a:r>
                        <a:rPr lang="en-US" altLang="ja-JP"/>
                        <a:t>)1</a:t>
                      </a:r>
                      <a:r>
                        <a:rPr lang="ja-JP" altLang="en-US"/>
                        <a:t>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dirty="0">
                          <a:hlinkClick r:id="rId6"/>
                        </a:rPr>
                        <a:t>クローブ</a:t>
                      </a:r>
                      <a:endParaRPr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(</a:t>
                      </a:r>
                      <a:r>
                        <a:rPr lang="ja-JP" altLang="en-US"/>
                        <a:t>ホール</a:t>
                      </a:r>
                      <a:r>
                        <a:rPr lang="en-US" altLang="ja-JP"/>
                        <a:t>)5</a:t>
                      </a:r>
                      <a:r>
                        <a:rPr lang="ja-JP" altLang="en-US"/>
                        <a:t>粒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dirty="0">
                          <a:hlinkClick r:id="rId7"/>
                        </a:rPr>
                        <a:t>ブラックペッパー</a:t>
                      </a:r>
                      <a:endParaRPr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(</a:t>
                      </a:r>
                      <a:r>
                        <a:rPr lang="ja-JP" altLang="en-US"/>
                        <a:t>ホール</a:t>
                      </a:r>
                      <a:r>
                        <a:rPr lang="en-US" altLang="ja-JP"/>
                        <a:t>)10</a:t>
                      </a:r>
                      <a:r>
                        <a:rPr lang="ja-JP" altLang="en-US"/>
                        <a:t>粒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dirty="0">
                          <a:hlinkClick r:id="rId8"/>
                        </a:rPr>
                        <a:t>レモン汁</a:t>
                      </a:r>
                      <a:endParaRPr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大さじ</a:t>
                      </a:r>
                      <a:r>
                        <a:rPr lang="en-US" altLang="ja-JP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792">
                <a:tc gridSpan="2">
                  <a:txBody>
                    <a:bodyPr/>
                    <a:lstStyle/>
                    <a:p>
                      <a:r>
                        <a:rPr lang="en-US" altLang="ja-JP" dirty="0"/>
                        <a:t>※</a:t>
                      </a:r>
                      <a:r>
                        <a:rPr lang="ja-JP" altLang="en-US" dirty="0"/>
                        <a:t>砂糖は三温糖がおすすめです。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3723"/>
            <a:ext cx="6714980" cy="78483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inherit"/>
                <a:cs typeface="ＭＳ Ｐゴシック" pitchFamily="50" charset="-128"/>
              </a:rPr>
              <a:t>手作りジンジャーシロップの材料（</a:t>
            </a:r>
            <a:r>
              <a:rPr kumimoji="1" lang="ja-JP" sz="2400" b="0" i="0" u="none" strike="noStrike" cap="none" normalizeH="0" baseline="0" dirty="0" smtClean="0">
                <a:ln>
                  <a:noFill/>
                </a:ln>
                <a:solidFill>
                  <a:srgbClr val="BAC6DA"/>
                </a:solidFill>
                <a:effectLst/>
                <a:latin typeface="Arial" pitchFamily="34" charset="0"/>
                <a:ea typeface="inherit"/>
                <a:cs typeface="ＭＳ Ｐゴシック" pitchFamily="50" charset="-128"/>
              </a:rPr>
              <a:t>約</a:t>
            </a:r>
            <a:r>
              <a:rPr kumimoji="1" lang="ja-JP" altLang="ja-JP" sz="2400" b="0" i="0" u="none" strike="noStrike" cap="none" normalizeH="0" baseline="0" dirty="0" smtClean="0">
                <a:ln>
                  <a:noFill/>
                </a:ln>
                <a:solidFill>
                  <a:srgbClr val="BAC6DA"/>
                </a:solidFill>
                <a:effectLst/>
                <a:latin typeface="Arial" pitchFamily="34" charset="0"/>
                <a:ea typeface="inherit"/>
                <a:cs typeface="ＭＳ Ｐゴシック" pitchFamily="50" charset="-128"/>
              </a:rPr>
              <a:t>250ml</a:t>
            </a:r>
            <a:r>
              <a:rPr kumimoji="1" lang="ja-JP" sz="2400" b="0" i="0" u="none" strike="noStrike" cap="none" normalizeH="0" baseline="0" dirty="0" smtClean="0">
                <a:ln>
                  <a:noFill/>
                </a:ln>
                <a:solidFill>
                  <a:srgbClr val="BAC6DA"/>
                </a:solidFill>
                <a:effectLst/>
                <a:latin typeface="Arial" pitchFamily="34" charset="0"/>
                <a:ea typeface="inherit"/>
                <a:cs typeface="ＭＳ Ｐゴシック" pitchFamily="50" charset="-128"/>
              </a:rPr>
              <a:t>分</a:t>
            </a:r>
            <a:r>
              <a:rPr kumimoji="1" 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inherit"/>
                <a:cs typeface="ＭＳ Ｐゴシック" pitchFamily="50" charset="-128"/>
              </a:rPr>
              <a:t>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/>
            </a:r>
            <a:br>
              <a:rPr kumimoji="1" 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8010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39952" y="1556792"/>
            <a:ext cx="4546848" cy="3672408"/>
          </a:xfrm>
        </p:spPr>
        <p:txBody>
          <a:bodyPr>
            <a:normAutofit/>
          </a:bodyPr>
          <a:lstStyle/>
          <a:p>
            <a:pPr algn="l"/>
            <a:r>
              <a:rPr lang="en-US" altLang="ja-JP" sz="2700" b="1" dirty="0"/>
              <a:t>1</a:t>
            </a:r>
            <a:r>
              <a:rPr lang="ja-JP" altLang="en-US" sz="2700" b="1" dirty="0"/>
              <a:t>：</a:t>
            </a:r>
            <a:r>
              <a:rPr lang="ja-JP" altLang="en-US" sz="3100" dirty="0"/>
              <a:t/>
            </a:r>
            <a:br>
              <a:rPr lang="ja-JP" altLang="en-US" sz="3100" dirty="0"/>
            </a:br>
            <a:r>
              <a:rPr lang="ja-JP" altLang="en-US" sz="1800" dirty="0"/>
              <a:t>生姜はよく洗って土を落とし、皮ごと薄くスライスします。</a:t>
            </a:r>
            <a:br>
              <a:rPr lang="ja-JP" altLang="en-US" sz="1800" dirty="0"/>
            </a:br>
            <a:r>
              <a:rPr lang="ja-JP" altLang="en-US" sz="1800" dirty="0"/>
              <a:t>皮が気になる場合は、包丁の背などでこするようにして薄くむきましょう</a:t>
            </a:r>
            <a:r>
              <a:rPr lang="ja-JP" altLang="en-US" sz="2700" dirty="0"/>
              <a:t>。 </a:t>
            </a:r>
            <a:br>
              <a:rPr lang="ja-JP" altLang="en-US" sz="2700" dirty="0"/>
            </a:b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4653136"/>
            <a:ext cx="8229600" cy="2725763"/>
          </a:xfrm>
        </p:spPr>
        <p:txBody>
          <a:bodyPr/>
          <a:lstStyle/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  <p:pic>
        <p:nvPicPr>
          <p:cNvPr id="7171" name="Picture 3" descr="http://img.allabout.co.jp/gm/recipe/flow/20023/flowim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345638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707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067944" y="2276872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400" b="1" dirty="0"/>
              <a:t>2</a:t>
            </a:r>
            <a:r>
              <a:rPr lang="ja-JP" altLang="en-US" sz="2400" b="1" dirty="0" smtClean="0"/>
              <a:t>：</a:t>
            </a:r>
            <a:endParaRPr lang="en-US" altLang="ja-JP" sz="2400" b="1" dirty="0" smtClean="0"/>
          </a:p>
          <a:p>
            <a:r>
              <a:rPr lang="ja-JP" altLang="en-US" dirty="0" smtClean="0"/>
              <a:t>鍋</a:t>
            </a:r>
            <a:r>
              <a:rPr lang="ja-JP" altLang="en-US" dirty="0"/>
              <a:t>に</a:t>
            </a:r>
            <a:r>
              <a:rPr lang="en-US" altLang="ja-JP" dirty="0"/>
              <a:t>1</a:t>
            </a:r>
            <a:r>
              <a:rPr lang="ja-JP" altLang="en-US" dirty="0"/>
              <a:t>の生姜と砂糖を入れてまぶすようにし、</a:t>
            </a:r>
            <a:r>
              <a:rPr lang="en-US" altLang="ja-JP" dirty="0"/>
              <a:t>40</a:t>
            </a:r>
            <a:r>
              <a:rPr lang="ja-JP" altLang="en-US" dirty="0"/>
              <a:t>分～</a:t>
            </a:r>
            <a:r>
              <a:rPr lang="en-US" altLang="ja-JP" dirty="0"/>
              <a:t>1</a:t>
            </a:r>
            <a:r>
              <a:rPr lang="ja-JP" altLang="en-US" dirty="0"/>
              <a:t>時間程度、生姜から水分が出てくるまで置いておきます。</a:t>
            </a:r>
            <a:br>
              <a:rPr lang="ja-JP" altLang="en-US" dirty="0"/>
            </a:b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写真のように、生姜から水分が出てくるまで置いておきます。 </a:t>
            </a:r>
          </a:p>
        </p:txBody>
      </p:sp>
      <p:pic>
        <p:nvPicPr>
          <p:cNvPr id="8194" name="Picture 2" descr="http://img.allabout.co.jp/gm/recipe/flow/20024/flowim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3528392" cy="272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912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g.allabout.co.jp/gm/recipe/flow/20025/flowim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4828381" y="2132856"/>
            <a:ext cx="388843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/>
              <a:t>3</a:t>
            </a:r>
            <a:r>
              <a:rPr lang="ja-JP" altLang="en-US" sz="2400" b="1" dirty="0" smtClean="0"/>
              <a:t>：</a:t>
            </a:r>
            <a:endParaRPr lang="en-US" altLang="ja-JP" sz="2400" b="1" dirty="0" smtClean="0"/>
          </a:p>
          <a:p>
            <a:r>
              <a:rPr lang="en-US" altLang="ja-JP" dirty="0" smtClean="0"/>
              <a:t>2</a:t>
            </a:r>
            <a:r>
              <a:rPr lang="ja-JP" altLang="en-US" dirty="0"/>
              <a:t>に水とスパイス</a:t>
            </a:r>
            <a:r>
              <a:rPr lang="en-US" altLang="ja-JP" dirty="0"/>
              <a:t>(</a:t>
            </a:r>
            <a:r>
              <a:rPr lang="ja-JP" altLang="en-US" dirty="0"/>
              <a:t>シナモン、クローブ、ブラックペッパー</a:t>
            </a:r>
            <a:r>
              <a:rPr lang="en-US" altLang="ja-JP" dirty="0"/>
              <a:t>)</a:t>
            </a:r>
            <a:r>
              <a:rPr lang="ja-JP" altLang="en-US" dirty="0"/>
              <a:t>を加えて中火にかけます。沸騰したら弱火にして、時々かき混ぜながら</a:t>
            </a:r>
            <a:r>
              <a:rPr lang="en-US" altLang="ja-JP" dirty="0"/>
              <a:t>20</a:t>
            </a:r>
            <a:r>
              <a:rPr lang="ja-JP" altLang="en-US" dirty="0"/>
              <a:t>分ほど煮ます。</a:t>
            </a:r>
            <a:br>
              <a:rPr lang="ja-JP" altLang="en-US" dirty="0"/>
            </a:b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227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333</Words>
  <Application>Microsoft Office PowerPoint</Application>
  <PresentationFormat>画面に合わせる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生姜の栽培方法</vt:lpstr>
      <vt:lpstr>生姜の栽培時期 </vt:lpstr>
      <vt:lpstr>1．畑の準備</vt:lpstr>
      <vt:lpstr>PowerPoint プレゼンテーション</vt:lpstr>
      <vt:lpstr>3．追肥、土寄せ</vt:lpstr>
      <vt:lpstr>手作りジンジャーシロップの材料（約250ml分）  </vt:lpstr>
      <vt:lpstr>1： 生姜はよく洗って土を落とし、皮ごと薄くスライスします。 皮が気になる場合は、包丁の背などでこするようにして薄くむきましょう。   </vt:lpstr>
      <vt:lpstr>PowerPoint プレゼンテーション</vt:lpstr>
      <vt:lpstr>PowerPoint プレゼンテーション</vt:lpstr>
      <vt:lpstr>PowerPoint プレゼンテーション</vt:lpstr>
    </vt:vector>
  </TitlesOfParts>
  <Company>筑波大学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宇田川　里奈</dc:creator>
  <cp:lastModifiedBy>宇田川　里奈</cp:lastModifiedBy>
  <cp:revision>9</cp:revision>
  <dcterms:created xsi:type="dcterms:W3CDTF">2013-06-10T05:37:08Z</dcterms:created>
  <dcterms:modified xsi:type="dcterms:W3CDTF">2013-06-16T04:14:51Z</dcterms:modified>
</cp:coreProperties>
</file>