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8" r:id="rId12"/>
    <p:sldId id="266" r:id="rId13"/>
    <p:sldId id="267" r:id="rId14"/>
    <p:sldId id="269"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5E01C-7C18-41ED-A3A5-033A172C80C8}" type="doc">
      <dgm:prSet loTypeId="urn:microsoft.com/office/officeart/2005/8/layout/cycle6" loCatId="cycle" qsTypeId="urn:microsoft.com/office/officeart/2005/8/quickstyle/simple3" qsCatId="simple" csTypeId="urn:microsoft.com/office/officeart/2005/8/colors/colorful4" csCatId="colorful" phldr="1"/>
      <dgm:spPr/>
      <dgm:t>
        <a:bodyPr/>
        <a:lstStyle/>
        <a:p>
          <a:endParaRPr kumimoji="1" lang="ja-JP" altLang="en-US"/>
        </a:p>
      </dgm:t>
    </dgm:pt>
    <dgm:pt modelId="{C5CC40FA-A9BF-4D80-812E-474C385C2D21}">
      <dgm:prSet phldrT="[テキスト]"/>
      <dgm:spPr/>
      <dgm:t>
        <a:bodyPr/>
        <a:lstStyle/>
        <a:p>
          <a:r>
            <a:rPr kumimoji="1" lang="ja-JP" altLang="en-US" dirty="0" smtClean="0"/>
            <a:t>化学性</a:t>
          </a:r>
          <a:endParaRPr kumimoji="1" lang="ja-JP" altLang="en-US" dirty="0"/>
        </a:p>
      </dgm:t>
    </dgm:pt>
    <dgm:pt modelId="{761FE007-7F8E-41B4-A533-A2E815FD94F0}" type="parTrans" cxnId="{ED8C6B23-1197-466E-8FD8-48B83012BE39}">
      <dgm:prSet/>
      <dgm:spPr/>
      <dgm:t>
        <a:bodyPr/>
        <a:lstStyle/>
        <a:p>
          <a:endParaRPr kumimoji="1" lang="ja-JP" altLang="en-US"/>
        </a:p>
      </dgm:t>
    </dgm:pt>
    <dgm:pt modelId="{65041CCE-DB48-4612-A38A-528CE55695E1}" type="sibTrans" cxnId="{ED8C6B23-1197-466E-8FD8-48B83012BE39}">
      <dgm:prSet/>
      <dgm:spPr/>
      <dgm:t>
        <a:bodyPr/>
        <a:lstStyle/>
        <a:p>
          <a:endParaRPr kumimoji="1" lang="ja-JP" altLang="en-US"/>
        </a:p>
      </dgm:t>
    </dgm:pt>
    <dgm:pt modelId="{F5ED36E0-D8CD-4736-99D5-37843AA13E6C}">
      <dgm:prSet phldrT="[テキスト]"/>
      <dgm:spPr/>
      <dgm:t>
        <a:bodyPr/>
        <a:lstStyle/>
        <a:p>
          <a:r>
            <a:rPr kumimoji="1" lang="ja-JP" altLang="en-US" dirty="0" smtClean="0"/>
            <a:t>生物性</a:t>
          </a:r>
          <a:endParaRPr kumimoji="1" lang="ja-JP" altLang="en-US" dirty="0"/>
        </a:p>
      </dgm:t>
    </dgm:pt>
    <dgm:pt modelId="{DBEEE9E7-7665-49DC-B682-B50A6EFF361F}" type="parTrans" cxnId="{27401BB6-018D-4CCF-BCC1-E8D8DBC373DC}">
      <dgm:prSet/>
      <dgm:spPr/>
      <dgm:t>
        <a:bodyPr/>
        <a:lstStyle/>
        <a:p>
          <a:endParaRPr kumimoji="1" lang="ja-JP" altLang="en-US"/>
        </a:p>
      </dgm:t>
    </dgm:pt>
    <dgm:pt modelId="{94D4332B-7FEB-4A7A-A294-7165DE7D57AE}" type="sibTrans" cxnId="{27401BB6-018D-4CCF-BCC1-E8D8DBC373DC}">
      <dgm:prSet/>
      <dgm:spPr/>
      <dgm:t>
        <a:bodyPr/>
        <a:lstStyle/>
        <a:p>
          <a:endParaRPr kumimoji="1" lang="ja-JP" altLang="en-US"/>
        </a:p>
      </dgm:t>
    </dgm:pt>
    <dgm:pt modelId="{BCFB0119-21EA-487B-B6F7-16C11154414B}">
      <dgm:prSet phldrT="[テキスト]"/>
      <dgm:spPr/>
      <dgm:t>
        <a:bodyPr/>
        <a:lstStyle/>
        <a:p>
          <a:r>
            <a:rPr kumimoji="1" lang="ja-JP" altLang="en-US" dirty="0" smtClean="0"/>
            <a:t>物理性</a:t>
          </a:r>
          <a:endParaRPr kumimoji="1" lang="ja-JP" altLang="en-US" dirty="0"/>
        </a:p>
      </dgm:t>
    </dgm:pt>
    <dgm:pt modelId="{681EFEED-E8EE-49BD-8856-403A7A4894CE}" type="parTrans" cxnId="{98859ADA-7FB9-439B-9B42-DE2FCC1F1770}">
      <dgm:prSet/>
      <dgm:spPr/>
      <dgm:t>
        <a:bodyPr/>
        <a:lstStyle/>
        <a:p>
          <a:endParaRPr kumimoji="1" lang="ja-JP" altLang="en-US"/>
        </a:p>
      </dgm:t>
    </dgm:pt>
    <dgm:pt modelId="{9D86A578-7AC6-484A-B794-5941CD220F56}" type="sibTrans" cxnId="{98859ADA-7FB9-439B-9B42-DE2FCC1F1770}">
      <dgm:prSet/>
      <dgm:spPr/>
      <dgm:t>
        <a:bodyPr/>
        <a:lstStyle/>
        <a:p>
          <a:endParaRPr kumimoji="1" lang="ja-JP" altLang="en-US"/>
        </a:p>
      </dgm:t>
    </dgm:pt>
    <dgm:pt modelId="{6061F61B-37D9-4769-AE4C-80947420C8A0}" type="pres">
      <dgm:prSet presAssocID="{2BC5E01C-7C18-41ED-A3A5-033A172C80C8}" presName="cycle" presStyleCnt="0">
        <dgm:presLayoutVars>
          <dgm:dir/>
          <dgm:resizeHandles val="exact"/>
        </dgm:presLayoutVars>
      </dgm:prSet>
      <dgm:spPr/>
      <dgm:t>
        <a:bodyPr/>
        <a:lstStyle/>
        <a:p>
          <a:endParaRPr kumimoji="1" lang="ja-JP" altLang="en-US"/>
        </a:p>
      </dgm:t>
    </dgm:pt>
    <dgm:pt modelId="{6EE60242-A8FA-408F-9CA0-24107E772414}" type="pres">
      <dgm:prSet presAssocID="{C5CC40FA-A9BF-4D80-812E-474C385C2D21}" presName="node" presStyleLbl="node1" presStyleIdx="0" presStyleCnt="3">
        <dgm:presLayoutVars>
          <dgm:bulletEnabled val="1"/>
        </dgm:presLayoutVars>
      </dgm:prSet>
      <dgm:spPr/>
      <dgm:t>
        <a:bodyPr/>
        <a:lstStyle/>
        <a:p>
          <a:endParaRPr kumimoji="1" lang="ja-JP" altLang="en-US"/>
        </a:p>
      </dgm:t>
    </dgm:pt>
    <dgm:pt modelId="{EA079E8E-7F8B-4F22-8E82-01A60815193A}" type="pres">
      <dgm:prSet presAssocID="{C5CC40FA-A9BF-4D80-812E-474C385C2D21}" presName="spNode" presStyleCnt="0"/>
      <dgm:spPr/>
    </dgm:pt>
    <dgm:pt modelId="{7706B924-DA20-4916-9342-C5A9612C3F4F}" type="pres">
      <dgm:prSet presAssocID="{65041CCE-DB48-4612-A38A-528CE55695E1}" presName="sibTrans" presStyleLbl="sibTrans1D1" presStyleIdx="0" presStyleCnt="3"/>
      <dgm:spPr/>
      <dgm:t>
        <a:bodyPr/>
        <a:lstStyle/>
        <a:p>
          <a:endParaRPr kumimoji="1" lang="ja-JP" altLang="en-US"/>
        </a:p>
      </dgm:t>
    </dgm:pt>
    <dgm:pt modelId="{0BC38ADE-EC88-45CD-941A-20BC54F442DA}" type="pres">
      <dgm:prSet presAssocID="{F5ED36E0-D8CD-4736-99D5-37843AA13E6C}" presName="node" presStyleLbl="node1" presStyleIdx="1" presStyleCnt="3">
        <dgm:presLayoutVars>
          <dgm:bulletEnabled val="1"/>
        </dgm:presLayoutVars>
      </dgm:prSet>
      <dgm:spPr/>
      <dgm:t>
        <a:bodyPr/>
        <a:lstStyle/>
        <a:p>
          <a:endParaRPr kumimoji="1" lang="ja-JP" altLang="en-US"/>
        </a:p>
      </dgm:t>
    </dgm:pt>
    <dgm:pt modelId="{7E1C6ACE-2B2D-4ECC-9D79-CFA31C3D6F2C}" type="pres">
      <dgm:prSet presAssocID="{F5ED36E0-D8CD-4736-99D5-37843AA13E6C}" presName="spNode" presStyleCnt="0"/>
      <dgm:spPr/>
    </dgm:pt>
    <dgm:pt modelId="{5887FF9A-ED0A-4059-8545-63AB540D2A39}" type="pres">
      <dgm:prSet presAssocID="{94D4332B-7FEB-4A7A-A294-7165DE7D57AE}" presName="sibTrans" presStyleLbl="sibTrans1D1" presStyleIdx="1" presStyleCnt="3"/>
      <dgm:spPr/>
      <dgm:t>
        <a:bodyPr/>
        <a:lstStyle/>
        <a:p>
          <a:endParaRPr kumimoji="1" lang="ja-JP" altLang="en-US"/>
        </a:p>
      </dgm:t>
    </dgm:pt>
    <dgm:pt modelId="{8F526895-4793-40F1-B4BB-491C5D90062F}" type="pres">
      <dgm:prSet presAssocID="{BCFB0119-21EA-487B-B6F7-16C11154414B}" presName="node" presStyleLbl="node1" presStyleIdx="2" presStyleCnt="3">
        <dgm:presLayoutVars>
          <dgm:bulletEnabled val="1"/>
        </dgm:presLayoutVars>
      </dgm:prSet>
      <dgm:spPr/>
      <dgm:t>
        <a:bodyPr/>
        <a:lstStyle/>
        <a:p>
          <a:endParaRPr kumimoji="1" lang="ja-JP" altLang="en-US"/>
        </a:p>
      </dgm:t>
    </dgm:pt>
    <dgm:pt modelId="{BC6CD03B-D0FF-4D35-9A6C-28F5CC2746B0}" type="pres">
      <dgm:prSet presAssocID="{BCFB0119-21EA-487B-B6F7-16C11154414B}" presName="spNode" presStyleCnt="0"/>
      <dgm:spPr/>
    </dgm:pt>
    <dgm:pt modelId="{E985F0C8-CCCD-41DA-BAC0-C3F80573BE42}" type="pres">
      <dgm:prSet presAssocID="{9D86A578-7AC6-484A-B794-5941CD220F56}" presName="sibTrans" presStyleLbl="sibTrans1D1" presStyleIdx="2" presStyleCnt="3"/>
      <dgm:spPr/>
      <dgm:t>
        <a:bodyPr/>
        <a:lstStyle/>
        <a:p>
          <a:endParaRPr kumimoji="1" lang="ja-JP" altLang="en-US"/>
        </a:p>
      </dgm:t>
    </dgm:pt>
  </dgm:ptLst>
  <dgm:cxnLst>
    <dgm:cxn modelId="{B6C96D3B-E351-416B-858C-5BBEE4FF4BBF}" type="presOf" srcId="{94D4332B-7FEB-4A7A-A294-7165DE7D57AE}" destId="{5887FF9A-ED0A-4059-8545-63AB540D2A39}" srcOrd="0" destOrd="0" presId="urn:microsoft.com/office/officeart/2005/8/layout/cycle6"/>
    <dgm:cxn modelId="{B55C1F5E-7FE0-42EC-B487-127A88DE3C00}" type="presOf" srcId="{65041CCE-DB48-4612-A38A-528CE55695E1}" destId="{7706B924-DA20-4916-9342-C5A9612C3F4F}" srcOrd="0" destOrd="0" presId="urn:microsoft.com/office/officeart/2005/8/layout/cycle6"/>
    <dgm:cxn modelId="{893CDF80-D876-4D47-90BC-7064E8525D9A}" type="presOf" srcId="{F5ED36E0-D8CD-4736-99D5-37843AA13E6C}" destId="{0BC38ADE-EC88-45CD-941A-20BC54F442DA}" srcOrd="0" destOrd="0" presId="urn:microsoft.com/office/officeart/2005/8/layout/cycle6"/>
    <dgm:cxn modelId="{5F4E78D3-2870-401E-A5EC-1FD88F3B0ADC}" type="presOf" srcId="{BCFB0119-21EA-487B-B6F7-16C11154414B}" destId="{8F526895-4793-40F1-B4BB-491C5D90062F}" srcOrd="0" destOrd="0" presId="urn:microsoft.com/office/officeart/2005/8/layout/cycle6"/>
    <dgm:cxn modelId="{7A5E211B-5F14-4A82-A482-A4CB7D2C803E}" type="presOf" srcId="{C5CC40FA-A9BF-4D80-812E-474C385C2D21}" destId="{6EE60242-A8FA-408F-9CA0-24107E772414}" srcOrd="0" destOrd="0" presId="urn:microsoft.com/office/officeart/2005/8/layout/cycle6"/>
    <dgm:cxn modelId="{98859ADA-7FB9-439B-9B42-DE2FCC1F1770}" srcId="{2BC5E01C-7C18-41ED-A3A5-033A172C80C8}" destId="{BCFB0119-21EA-487B-B6F7-16C11154414B}" srcOrd="2" destOrd="0" parTransId="{681EFEED-E8EE-49BD-8856-403A7A4894CE}" sibTransId="{9D86A578-7AC6-484A-B794-5941CD220F56}"/>
    <dgm:cxn modelId="{2B01C8DD-82FD-41D3-9EB8-E9B833AF91D3}" type="presOf" srcId="{2BC5E01C-7C18-41ED-A3A5-033A172C80C8}" destId="{6061F61B-37D9-4769-AE4C-80947420C8A0}" srcOrd="0" destOrd="0" presId="urn:microsoft.com/office/officeart/2005/8/layout/cycle6"/>
    <dgm:cxn modelId="{02575059-95AD-429A-8991-7A6A0A524FA2}" type="presOf" srcId="{9D86A578-7AC6-484A-B794-5941CD220F56}" destId="{E985F0C8-CCCD-41DA-BAC0-C3F80573BE42}" srcOrd="0" destOrd="0" presId="urn:microsoft.com/office/officeart/2005/8/layout/cycle6"/>
    <dgm:cxn modelId="{27401BB6-018D-4CCF-BCC1-E8D8DBC373DC}" srcId="{2BC5E01C-7C18-41ED-A3A5-033A172C80C8}" destId="{F5ED36E0-D8CD-4736-99D5-37843AA13E6C}" srcOrd="1" destOrd="0" parTransId="{DBEEE9E7-7665-49DC-B682-B50A6EFF361F}" sibTransId="{94D4332B-7FEB-4A7A-A294-7165DE7D57AE}"/>
    <dgm:cxn modelId="{ED8C6B23-1197-466E-8FD8-48B83012BE39}" srcId="{2BC5E01C-7C18-41ED-A3A5-033A172C80C8}" destId="{C5CC40FA-A9BF-4D80-812E-474C385C2D21}" srcOrd="0" destOrd="0" parTransId="{761FE007-7F8E-41B4-A533-A2E815FD94F0}" sibTransId="{65041CCE-DB48-4612-A38A-528CE55695E1}"/>
    <dgm:cxn modelId="{925064B2-BBFC-4A95-85E5-A026C3D876AA}" type="presParOf" srcId="{6061F61B-37D9-4769-AE4C-80947420C8A0}" destId="{6EE60242-A8FA-408F-9CA0-24107E772414}" srcOrd="0" destOrd="0" presId="urn:microsoft.com/office/officeart/2005/8/layout/cycle6"/>
    <dgm:cxn modelId="{8EB11354-FD3B-4206-A4CC-CAC50BE302B8}" type="presParOf" srcId="{6061F61B-37D9-4769-AE4C-80947420C8A0}" destId="{EA079E8E-7F8B-4F22-8E82-01A60815193A}" srcOrd="1" destOrd="0" presId="urn:microsoft.com/office/officeart/2005/8/layout/cycle6"/>
    <dgm:cxn modelId="{47EC4B2D-5EA6-4578-9576-A9ED3D666B82}" type="presParOf" srcId="{6061F61B-37D9-4769-AE4C-80947420C8A0}" destId="{7706B924-DA20-4916-9342-C5A9612C3F4F}" srcOrd="2" destOrd="0" presId="urn:microsoft.com/office/officeart/2005/8/layout/cycle6"/>
    <dgm:cxn modelId="{BF8261C9-18B5-4910-BCB4-461F7E79EA50}" type="presParOf" srcId="{6061F61B-37D9-4769-AE4C-80947420C8A0}" destId="{0BC38ADE-EC88-45CD-941A-20BC54F442DA}" srcOrd="3" destOrd="0" presId="urn:microsoft.com/office/officeart/2005/8/layout/cycle6"/>
    <dgm:cxn modelId="{A20398CB-F3D3-4AE8-BDBB-38D3AE388715}" type="presParOf" srcId="{6061F61B-37D9-4769-AE4C-80947420C8A0}" destId="{7E1C6ACE-2B2D-4ECC-9D79-CFA31C3D6F2C}" srcOrd="4" destOrd="0" presId="urn:microsoft.com/office/officeart/2005/8/layout/cycle6"/>
    <dgm:cxn modelId="{EE4FBB5F-1816-4238-BCC7-480F697B7A42}" type="presParOf" srcId="{6061F61B-37D9-4769-AE4C-80947420C8A0}" destId="{5887FF9A-ED0A-4059-8545-63AB540D2A39}" srcOrd="5" destOrd="0" presId="urn:microsoft.com/office/officeart/2005/8/layout/cycle6"/>
    <dgm:cxn modelId="{CC904A8A-423D-4690-BE7F-255F86352C3A}" type="presParOf" srcId="{6061F61B-37D9-4769-AE4C-80947420C8A0}" destId="{8F526895-4793-40F1-B4BB-491C5D90062F}" srcOrd="6" destOrd="0" presId="urn:microsoft.com/office/officeart/2005/8/layout/cycle6"/>
    <dgm:cxn modelId="{2451BE4E-3E9E-41D8-971C-2599B681511A}" type="presParOf" srcId="{6061F61B-37D9-4769-AE4C-80947420C8A0}" destId="{BC6CD03B-D0FF-4D35-9A6C-28F5CC2746B0}" srcOrd="7" destOrd="0" presId="urn:microsoft.com/office/officeart/2005/8/layout/cycle6"/>
    <dgm:cxn modelId="{8CF99FFD-C59B-45D7-BCE5-0CFFB4312117}" type="presParOf" srcId="{6061F61B-37D9-4769-AE4C-80947420C8A0}" destId="{E985F0C8-CCCD-41DA-BAC0-C3F80573BE42}"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60242-A8FA-408F-9CA0-24107E772414}">
      <dsp:nvSpPr>
        <dsp:cNvPr id="0" name=""/>
        <dsp:cNvSpPr/>
      </dsp:nvSpPr>
      <dsp:spPr>
        <a:xfrm>
          <a:off x="3045581" y="812"/>
          <a:ext cx="2062236" cy="1340453"/>
        </a:xfrm>
        <a:prstGeom prst="roundRect">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化学性</a:t>
          </a:r>
          <a:endParaRPr kumimoji="1" lang="ja-JP" altLang="en-US" sz="4200" kern="1200" dirty="0"/>
        </a:p>
      </dsp:txBody>
      <dsp:txXfrm>
        <a:off x="3111017" y="66248"/>
        <a:ext cx="1931364" cy="1209581"/>
      </dsp:txXfrm>
    </dsp:sp>
    <dsp:sp modelId="{7706B924-DA20-4916-9342-C5A9612C3F4F}">
      <dsp:nvSpPr>
        <dsp:cNvPr id="0" name=""/>
        <dsp:cNvSpPr/>
      </dsp:nvSpPr>
      <dsp:spPr>
        <a:xfrm>
          <a:off x="2288460" y="671039"/>
          <a:ext cx="3576479" cy="3576479"/>
        </a:xfrm>
        <a:custGeom>
          <a:avLst/>
          <a:gdLst/>
          <a:ahLst/>
          <a:cxnLst/>
          <a:rect l="0" t="0" r="0" b="0"/>
          <a:pathLst>
            <a:path>
              <a:moveTo>
                <a:pt x="2834348" y="337909"/>
              </a:moveTo>
              <a:arcTo wR="1788239" hR="1788239" stAng="18348153" swAng="3647995"/>
            </a:path>
          </a:pathLst>
        </a:custGeom>
        <a:noFill/>
        <a:ln w="100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BC38ADE-EC88-45CD-941A-20BC54F442DA}">
      <dsp:nvSpPr>
        <dsp:cNvPr id="0" name=""/>
        <dsp:cNvSpPr/>
      </dsp:nvSpPr>
      <dsp:spPr>
        <a:xfrm>
          <a:off x="4594242" y="2683172"/>
          <a:ext cx="2062236" cy="1340453"/>
        </a:xfrm>
        <a:prstGeom prst="roundRect">
          <a:avLst/>
        </a:prstGeom>
        <a:solidFill>
          <a:schemeClr val="accent4">
            <a:hueOff val="3742489"/>
            <a:satOff val="-20694"/>
            <a:lumOff val="-1765"/>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生物性</a:t>
          </a:r>
          <a:endParaRPr kumimoji="1" lang="ja-JP" altLang="en-US" sz="4200" kern="1200" dirty="0"/>
        </a:p>
      </dsp:txBody>
      <dsp:txXfrm>
        <a:off x="4659678" y="2748608"/>
        <a:ext cx="1931364" cy="1209581"/>
      </dsp:txXfrm>
    </dsp:sp>
    <dsp:sp modelId="{5887FF9A-ED0A-4059-8545-63AB540D2A39}">
      <dsp:nvSpPr>
        <dsp:cNvPr id="0" name=""/>
        <dsp:cNvSpPr/>
      </dsp:nvSpPr>
      <dsp:spPr>
        <a:xfrm>
          <a:off x="2288460" y="671039"/>
          <a:ext cx="3576479" cy="3576479"/>
        </a:xfrm>
        <a:custGeom>
          <a:avLst/>
          <a:gdLst/>
          <a:ahLst/>
          <a:cxnLst/>
          <a:rect l="0" t="0" r="0" b="0"/>
          <a:pathLst>
            <a:path>
              <a:moveTo>
                <a:pt x="2639424" y="3360907"/>
              </a:moveTo>
              <a:arcTo wR="1788239" hR="1788239" stAng="3694569" swAng="3410861"/>
            </a:path>
          </a:pathLst>
        </a:custGeom>
        <a:noFill/>
        <a:ln w="10000" cap="flat" cmpd="sng" algn="ctr">
          <a:solidFill>
            <a:schemeClr val="accent4">
              <a:hueOff val="3742489"/>
              <a:satOff val="-20694"/>
              <a:lumOff val="-1765"/>
              <a:alphaOff val="0"/>
            </a:schemeClr>
          </a:solidFill>
          <a:prstDash val="solid"/>
        </a:ln>
        <a:effectLst/>
      </dsp:spPr>
      <dsp:style>
        <a:lnRef idx="1">
          <a:scrgbClr r="0" g="0" b="0"/>
        </a:lnRef>
        <a:fillRef idx="0">
          <a:scrgbClr r="0" g="0" b="0"/>
        </a:fillRef>
        <a:effectRef idx="0">
          <a:scrgbClr r="0" g="0" b="0"/>
        </a:effectRef>
        <a:fontRef idx="minor"/>
      </dsp:style>
    </dsp:sp>
    <dsp:sp modelId="{8F526895-4793-40F1-B4BB-491C5D90062F}">
      <dsp:nvSpPr>
        <dsp:cNvPr id="0" name=""/>
        <dsp:cNvSpPr/>
      </dsp:nvSpPr>
      <dsp:spPr>
        <a:xfrm>
          <a:off x="1496920" y="2683172"/>
          <a:ext cx="2062236" cy="1340453"/>
        </a:xfrm>
        <a:prstGeom prst="roundRect">
          <a:avLst/>
        </a:prstGeom>
        <a:solidFill>
          <a:schemeClr val="accent4">
            <a:hueOff val="7484979"/>
            <a:satOff val="-41387"/>
            <a:lumOff val="-3529"/>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物理性</a:t>
          </a:r>
          <a:endParaRPr kumimoji="1" lang="ja-JP" altLang="en-US" sz="4200" kern="1200" dirty="0"/>
        </a:p>
      </dsp:txBody>
      <dsp:txXfrm>
        <a:off x="1562356" y="2748608"/>
        <a:ext cx="1931364" cy="1209581"/>
      </dsp:txXfrm>
    </dsp:sp>
    <dsp:sp modelId="{E985F0C8-CCCD-41DA-BAC0-C3F80573BE42}">
      <dsp:nvSpPr>
        <dsp:cNvPr id="0" name=""/>
        <dsp:cNvSpPr/>
      </dsp:nvSpPr>
      <dsp:spPr>
        <a:xfrm>
          <a:off x="2288460" y="671039"/>
          <a:ext cx="3576479" cy="3576479"/>
        </a:xfrm>
        <a:custGeom>
          <a:avLst/>
          <a:gdLst/>
          <a:ahLst/>
          <a:cxnLst/>
          <a:rect l="0" t="0" r="0" b="0"/>
          <a:pathLst>
            <a:path>
              <a:moveTo>
                <a:pt x="11859" y="1993850"/>
              </a:moveTo>
              <a:arcTo wR="1788239" hR="1788239" stAng="10403853" swAng="3647995"/>
            </a:path>
          </a:pathLst>
        </a:custGeom>
        <a:noFill/>
        <a:ln w="10000" cap="flat" cmpd="sng" algn="ctr">
          <a:solidFill>
            <a:schemeClr val="accent4">
              <a:hueOff val="7484979"/>
              <a:satOff val="-41387"/>
              <a:lumOff val="-3529"/>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5E0CB7A-CDBD-4925-9C6C-D29F51E8223A}" type="datetimeFigureOut">
              <a:rPr kumimoji="1" lang="ja-JP" altLang="en-US" smtClean="0"/>
              <a:t>2013/1/30</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056D1A84-919D-4ACE-A67A-A6305FD3BBC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5E0CB7A-CDBD-4925-9C6C-D29F51E8223A}" type="datetimeFigureOut">
              <a:rPr kumimoji="1" lang="ja-JP" altLang="en-US" smtClean="0"/>
              <a:t>2013/1/30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6D1A84-919D-4ACE-A67A-A6305FD3BBC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C5E0CB7A-CDBD-4925-9C6C-D29F51E8223A}" type="datetimeFigureOut">
              <a:rPr kumimoji="1" lang="ja-JP" altLang="en-US" smtClean="0"/>
              <a:t>2013/1/30</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056D1A84-919D-4ACE-A67A-A6305FD3BBCF}"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C5E0CB7A-CDBD-4925-9C6C-D29F51E8223A}" type="datetimeFigureOut">
              <a:rPr kumimoji="1" lang="ja-JP" altLang="en-US" smtClean="0"/>
              <a:t>2013/1/30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056D1A84-919D-4ACE-A67A-A6305FD3BBCF}" type="slidenum">
              <a:rPr kumimoji="1" lang="ja-JP" altLang="en-US" smtClean="0"/>
              <a: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C5E0CB7A-CDBD-4925-9C6C-D29F51E8223A}" type="datetimeFigureOut">
              <a:rPr kumimoji="1" lang="ja-JP" altLang="en-US" smtClean="0"/>
              <a:t>2013/1/30</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56D1A84-919D-4ACE-A67A-A6305FD3BBCF}" type="slidenum">
              <a:rPr kumimoji="1" lang="ja-JP" altLang="en-US" smtClean="0"/>
              <a: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 7"/>
          <p:cNvSpPr>
            <a:spLocks noGrp="1"/>
          </p:cNvSpPr>
          <p:nvPr>
            <p:ph type="dt" sz="half" idx="15"/>
          </p:nvPr>
        </p:nvSpPr>
        <p:spPr/>
        <p:txBody>
          <a:bodyPr rtlCol="0"/>
          <a:lstStyle/>
          <a:p>
            <a:fld id="{C5E0CB7A-CDBD-4925-9C6C-D29F51E8223A}" type="datetimeFigureOut">
              <a:rPr kumimoji="1" lang="ja-JP" altLang="en-US" smtClean="0"/>
              <a:t>2013/1/30</a:t>
            </a:fld>
            <a:endParaRPr kumimoji="1" lang="ja-JP" altLang="en-US"/>
          </a:p>
        </p:txBody>
      </p:sp>
      <p:sp>
        <p:nvSpPr>
          <p:cNvPr id="10" name="スライド番号プレースホルダ 9"/>
          <p:cNvSpPr>
            <a:spLocks noGrp="1"/>
          </p:cNvSpPr>
          <p:nvPr>
            <p:ph type="sldNum" sz="quarter" idx="16"/>
          </p:nvPr>
        </p:nvSpPr>
        <p:spPr/>
        <p:txBody>
          <a:bodyPr rtlCol="0"/>
          <a:lstStyle/>
          <a:p>
            <a:fld id="{056D1A84-919D-4ACE-A67A-A6305FD3BBCF}" type="slidenum">
              <a:rPr kumimoji="1" lang="ja-JP" altLang="en-US" smtClean="0"/>
              <a: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5"/>
          </p:nvPr>
        </p:nvSpPr>
        <p:spPr/>
        <p:txBody>
          <a:bodyPr rtlCol="0"/>
          <a:lstStyle/>
          <a:p>
            <a:fld id="{C5E0CB7A-CDBD-4925-9C6C-D29F51E8223A}" type="datetimeFigureOut">
              <a:rPr kumimoji="1" lang="ja-JP" altLang="en-US" smtClean="0"/>
              <a:t>2013/1/30</a:t>
            </a:fld>
            <a:endParaRPr kumimoji="1" lang="ja-JP" altLang="en-US"/>
          </a:p>
        </p:txBody>
      </p:sp>
      <p:sp>
        <p:nvSpPr>
          <p:cNvPr id="12" name="スライド番号プレースホルダ 11"/>
          <p:cNvSpPr>
            <a:spLocks noGrp="1"/>
          </p:cNvSpPr>
          <p:nvPr>
            <p:ph type="sldNum" sz="quarter" idx="16"/>
          </p:nvPr>
        </p:nvSpPr>
        <p:spPr/>
        <p:txBody>
          <a:bodyPr rtlCol="0"/>
          <a:lstStyle/>
          <a:p>
            <a:fld id="{056D1A84-919D-4ACE-A67A-A6305FD3BBCF}" type="slidenum">
              <a:rPr kumimoji="1" lang="ja-JP" altLang="en-US" smtClean="0"/>
              <a: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C5E0CB7A-CDBD-4925-9C6C-D29F51E8223A}" type="datetimeFigureOut">
              <a:rPr kumimoji="1" lang="ja-JP" altLang="en-US" smtClean="0"/>
              <a:t>2013/1/30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056D1A84-919D-4ACE-A67A-A6305FD3BBC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5E0CB7A-CDBD-4925-9C6C-D29F51E8223A}" type="datetimeFigureOut">
              <a:rPr kumimoji="1" lang="ja-JP" altLang="en-US" smtClean="0"/>
              <a:t>2013/1/30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056D1A84-919D-4ACE-A67A-A6305FD3BBC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C5E0CB7A-CDBD-4925-9C6C-D29F51E8223A}" type="datetimeFigureOut">
              <a:rPr kumimoji="1" lang="ja-JP" altLang="en-US" smtClean="0"/>
              <a:t>2013/1/30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056D1A84-919D-4ACE-A67A-A6305FD3BBCF}" type="slidenum">
              <a:rPr kumimoji="1" lang="ja-JP" altLang="en-US" smtClean="0"/>
              <a: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C5E0CB7A-CDBD-4925-9C6C-D29F51E8223A}" type="datetimeFigureOut">
              <a:rPr kumimoji="1" lang="ja-JP" altLang="en-US" smtClean="0"/>
              <a:t>2013/1/30</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056D1A84-919D-4ACE-A67A-A6305FD3BBCF}" type="slidenum">
              <a:rPr kumimoji="1" lang="ja-JP" altLang="en-US" smtClean="0"/>
              <a: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5E0CB7A-CDBD-4925-9C6C-D29F51E8223A}" type="datetimeFigureOut">
              <a:rPr kumimoji="1" lang="ja-JP" altLang="en-US" smtClean="0"/>
              <a:t>2013/1/30</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56D1A84-919D-4ACE-A67A-A6305FD3BBC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5.dion.ne.jp/~wkngdn/manure3.html" TargetMode="External"/><Relationship Id="rId2" Type="http://schemas.openxmlformats.org/officeDocument/2006/relationships/hyperlink" Target="http://saibai.jp/kiso/tuti/70http:/" TargetMode="External"/><Relationship Id="rId1" Type="http://schemas.openxmlformats.org/officeDocument/2006/relationships/slideLayout" Target="../slideLayouts/slideLayout2.xml"/><Relationship Id="rId5" Type="http://schemas.openxmlformats.org/officeDocument/2006/relationships/hyperlink" Target="http://growwell.jp/websaienschool/hiryo/index.html" TargetMode="External"/><Relationship Id="rId4" Type="http://schemas.openxmlformats.org/officeDocument/2006/relationships/hyperlink" Target="http://growwell.jp/websaienschool/tuti/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51720" y="2348880"/>
            <a:ext cx="6477000" cy="1828800"/>
          </a:xfrm>
        </p:spPr>
        <p:txBody>
          <a:bodyPr/>
          <a:lstStyle/>
          <a:p>
            <a:r>
              <a:rPr kumimoji="1" lang="ja-JP" altLang="en-US" dirty="0" smtClean="0"/>
              <a:t>農業の</a:t>
            </a:r>
            <a:r>
              <a:rPr kumimoji="1" lang="en-US" altLang="ja-JP" sz="7200" dirty="0" smtClean="0"/>
              <a:t>｢</a:t>
            </a:r>
            <a:r>
              <a:rPr kumimoji="1" lang="ja-JP" altLang="en-US" sz="7200" dirty="0" smtClean="0"/>
              <a:t>土」</a:t>
            </a:r>
            <a:r>
              <a:rPr kumimoji="1" lang="ja-JP" altLang="en-US" dirty="0" smtClean="0"/>
              <a:t>を考える。</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201210676</a:t>
            </a:r>
            <a:r>
              <a:rPr kumimoji="1" lang="ja-JP" altLang="en-US" dirty="0" smtClean="0"/>
              <a:t>　　　　　　　　　　　　清水司</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生物性とは・・・</a:t>
            </a:r>
            <a:endParaRPr kumimoji="1" lang="ja-JP" altLang="en-US" dirty="0"/>
          </a:p>
        </p:txBody>
      </p:sp>
      <p:sp>
        <p:nvSpPr>
          <p:cNvPr id="3" name="コンテンツ プレースホルダー 2"/>
          <p:cNvSpPr>
            <a:spLocks noGrp="1"/>
          </p:cNvSpPr>
          <p:nvPr>
            <p:ph sz="quarter" idx="1"/>
          </p:nvPr>
        </p:nvSpPr>
        <p:spPr/>
        <p:txBody>
          <a:bodyPr>
            <a:normAutofit/>
          </a:bodyPr>
          <a:lstStyle/>
          <a:p>
            <a:r>
              <a:rPr kumimoji="1" lang="ja-JP" altLang="en-US" dirty="0" smtClean="0"/>
              <a:t>ミミズなどの小動物や多種多様な土壌微生物のこと。バランスよく共生していることが理想。</a:t>
            </a:r>
            <a:endParaRPr kumimoji="1" lang="en-US" altLang="ja-JP" dirty="0" smtClean="0"/>
          </a:p>
          <a:p>
            <a:endParaRPr lang="en-US" altLang="ja-JP" dirty="0"/>
          </a:p>
          <a:p>
            <a:pPr marL="0" indent="0">
              <a:buNone/>
            </a:pPr>
            <a:r>
              <a:rPr kumimoji="1" lang="ja-JP" altLang="en-US" dirty="0" smtClean="0"/>
              <a:t>　有機物を分解し、根が吸収しやすい成分に変えたり、腐食をつくりだして、団粒構造をつくることに貢献する。</a:t>
            </a:r>
            <a:r>
              <a:rPr lang="ja-JP" altLang="en-US" dirty="0"/>
              <a:t>バランス</a:t>
            </a:r>
            <a:r>
              <a:rPr lang="ja-JP" altLang="en-US" dirty="0" smtClean="0"/>
              <a:t>が</a:t>
            </a:r>
            <a:r>
              <a:rPr lang="ja-JP" altLang="en-US" dirty="0"/>
              <a:t>崩れる</a:t>
            </a:r>
            <a:r>
              <a:rPr lang="ja-JP" altLang="en-US" dirty="0" smtClean="0"/>
              <a:t>と植物が病気になりやすい。</a:t>
            </a:r>
            <a:endParaRPr kumimoji="1" lang="en-US" altLang="ja-JP" dirty="0" smtClean="0"/>
          </a:p>
          <a:p>
            <a:pPr marL="0" indent="0">
              <a:buNone/>
            </a:pPr>
            <a:endParaRPr kumimoji="1" lang="en-US" altLang="ja-JP" dirty="0" smtClean="0"/>
          </a:p>
          <a:p>
            <a:pPr marL="0" indent="0" algn="ctr">
              <a:buNone/>
            </a:pPr>
            <a:r>
              <a:rPr lang="ja-JP" altLang="en-US" dirty="0" smtClean="0">
                <a:solidFill>
                  <a:srgbClr val="FF0000"/>
                </a:solidFill>
              </a:rPr>
              <a:t>１ｇあたり１億個以上の微生物！</a:t>
            </a:r>
            <a:endParaRPr kumimoji="1" lang="ja-JP" altLang="en-US" dirty="0">
              <a:solidFill>
                <a:srgbClr val="FF0000"/>
              </a:solidFill>
            </a:endParaRPr>
          </a:p>
        </p:txBody>
      </p:sp>
    </p:spTree>
    <p:extLst>
      <p:ext uri="{BB962C8B-B14F-4D97-AF65-F5344CB8AC3E}">
        <p14:creationId xmlns:p14="http://schemas.microsoft.com/office/powerpoint/2010/main" val="116391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有機肥料で豊かな生物性</a:t>
            </a:r>
            <a:endParaRPr kumimoji="1" lang="ja-JP" altLang="en-US" dirty="0"/>
          </a:p>
        </p:txBody>
      </p:sp>
      <p:sp>
        <p:nvSpPr>
          <p:cNvPr id="3" name="コンテンツ プレースホルダー 2"/>
          <p:cNvSpPr>
            <a:spLocks noGrp="1"/>
          </p:cNvSpPr>
          <p:nvPr>
            <p:ph sz="quarter" idx="1"/>
          </p:nvPr>
        </p:nvSpPr>
        <p:spPr/>
        <p:txBody>
          <a:bodyPr/>
          <a:lstStyle/>
          <a:p>
            <a:endParaRPr kumimoji="1" lang="ja-JP"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556792"/>
            <a:ext cx="6225870"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5641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よい</a:t>
            </a:r>
            <a:r>
              <a:rPr lang="ja-JP" altLang="en-US" dirty="0" smtClean="0"/>
              <a:t>土</a:t>
            </a:r>
            <a:r>
              <a:rPr lang="ja-JP" altLang="en-US" dirty="0"/>
              <a:t>にするために</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a:t>化学</a:t>
            </a:r>
            <a:r>
              <a:rPr lang="ja-JP" altLang="en-US" dirty="0" smtClean="0"/>
              <a:t>肥料</a:t>
            </a:r>
            <a:r>
              <a:rPr lang="ja-JP" altLang="en-US" dirty="0"/>
              <a:t>だけ</a:t>
            </a:r>
            <a:r>
              <a:rPr lang="ja-JP" altLang="en-US" dirty="0" smtClean="0"/>
              <a:t>でも作物に必要な栄養は供給できる。しかし、物理性や生物性を考えると、堆肥などの有機物を利用した方がいいと感じた。</a:t>
            </a:r>
            <a:endParaRPr lang="en-US" altLang="ja-JP" dirty="0" smtClean="0"/>
          </a:p>
          <a:p>
            <a:endParaRPr lang="en-US" altLang="ja-JP" dirty="0"/>
          </a:p>
          <a:p>
            <a:r>
              <a:rPr lang="ja-JP" altLang="en-US" dirty="0" smtClean="0"/>
              <a:t>化学性、物理性、生物性はつながっていて、一つでも欠けていたらよい土にはできない。</a:t>
            </a:r>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239983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所感</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農業において非常に重要な土づくりの基礎を復習できて良かった。改めて３つの性質のつながりの大事さを感じられた。マニュアル通り漠然と化学肥料を与えるだけでは本当によい土にはならず、生物という目に見えない部分を考慮したり、バランスを考えなければならないことが、農業の難しさであり、面白さでもあると思った。これからも勉強を続けていきたい。</a:t>
            </a:r>
            <a:endParaRPr kumimoji="1" lang="ja-JP" altLang="en-US" dirty="0"/>
          </a:p>
        </p:txBody>
      </p:sp>
    </p:spTree>
    <p:extLst>
      <p:ext uri="{BB962C8B-B14F-4D97-AF65-F5344CB8AC3E}">
        <p14:creationId xmlns:p14="http://schemas.microsoft.com/office/powerpoint/2010/main" val="2937658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出典</a:t>
            </a:r>
            <a:endParaRPr kumimoji="1" lang="ja-JP" altLang="en-US" sz="2400" dirty="0"/>
          </a:p>
        </p:txBody>
      </p:sp>
      <p:sp>
        <p:nvSpPr>
          <p:cNvPr id="3" name="コンテンツ プレースホルダー 2"/>
          <p:cNvSpPr>
            <a:spLocks noGrp="1"/>
          </p:cNvSpPr>
          <p:nvPr>
            <p:ph sz="quarter" idx="1"/>
          </p:nvPr>
        </p:nvSpPr>
        <p:spPr/>
        <p:txBody>
          <a:bodyPr>
            <a:normAutofit/>
          </a:bodyPr>
          <a:lstStyle/>
          <a:p>
            <a:r>
              <a:rPr kumimoji="1" lang="ja-JP" altLang="en-US" sz="2000" dirty="0" smtClean="0"/>
              <a:t>土壌改善のポイント</a:t>
            </a:r>
            <a:r>
              <a:rPr lang="ja-JP" altLang="en-US" sz="2000" dirty="0" smtClean="0"/>
              <a:t>　</a:t>
            </a:r>
            <a:r>
              <a:rPr lang="en-US" altLang="ja-JP" sz="2000" dirty="0" smtClean="0">
                <a:hlinkClick r:id="rId2"/>
              </a:rPr>
              <a:t>http</a:t>
            </a:r>
            <a:r>
              <a:rPr lang="en-US" altLang="ja-JP" sz="2000" dirty="0">
                <a:hlinkClick r:id="rId2"/>
              </a:rPr>
              <a:t>://saibai.jp/kiso/tuti/70http</a:t>
            </a:r>
            <a:r>
              <a:rPr lang="en-US" altLang="ja-JP" sz="2000" dirty="0" smtClean="0">
                <a:hlinkClick r:id="rId2"/>
              </a:rPr>
              <a:t>:/</a:t>
            </a:r>
            <a:endParaRPr kumimoji="1" lang="en-US" altLang="ja-JP" sz="2000" dirty="0" smtClean="0"/>
          </a:p>
          <a:p>
            <a:r>
              <a:rPr lang="ja-JP" altLang="en-US" sz="2000" dirty="0"/>
              <a:t>肥料</a:t>
            </a:r>
            <a:r>
              <a:rPr lang="ja-JP" altLang="en-US" sz="2000" dirty="0" smtClean="0"/>
              <a:t>のはなし　</a:t>
            </a:r>
            <a:r>
              <a:rPr lang="en-US" altLang="ja-JP" sz="2000" dirty="0" smtClean="0">
                <a:hlinkClick r:id="rId3"/>
              </a:rPr>
              <a:t>http</a:t>
            </a:r>
            <a:r>
              <a:rPr lang="en-US" altLang="ja-JP" sz="2000" dirty="0">
                <a:hlinkClick r:id="rId3"/>
              </a:rPr>
              <a:t>://www.h5.dion.ne.jp/~</a:t>
            </a:r>
            <a:r>
              <a:rPr lang="en-US" altLang="ja-JP" sz="2000" dirty="0" smtClean="0">
                <a:hlinkClick r:id="rId3"/>
              </a:rPr>
              <a:t>wkngdn/manure3.html</a:t>
            </a:r>
            <a:endParaRPr lang="en-US" altLang="ja-JP" sz="2000" dirty="0" smtClean="0"/>
          </a:p>
          <a:p>
            <a:r>
              <a:rPr kumimoji="1" lang="ja-JP" altLang="en-US" sz="2000" dirty="0" smtClean="0"/>
              <a:t>土</a:t>
            </a:r>
            <a:r>
              <a:rPr kumimoji="1" lang="ja-JP" altLang="en-US" sz="2000" dirty="0"/>
              <a:t>の</a:t>
            </a:r>
            <a:r>
              <a:rPr kumimoji="1" lang="ja-JP" altLang="en-US" sz="2000" dirty="0" smtClean="0"/>
              <a:t>知識　有機野菜づくり</a:t>
            </a:r>
            <a:r>
              <a:rPr lang="en-US" altLang="ja-JP" sz="2000" dirty="0" smtClean="0">
                <a:hlinkClick r:id="rId4"/>
              </a:rPr>
              <a:t>http</a:t>
            </a:r>
            <a:r>
              <a:rPr lang="en-US" altLang="ja-JP" sz="2000" dirty="0">
                <a:hlinkClick r:id="rId4"/>
              </a:rPr>
              <a:t>://</a:t>
            </a:r>
            <a:r>
              <a:rPr lang="en-US" altLang="ja-JP" sz="2000" dirty="0" smtClean="0">
                <a:hlinkClick r:id="rId4"/>
              </a:rPr>
              <a:t>growwell.jp/websaienschool/tuti/index.html</a:t>
            </a:r>
            <a:endParaRPr kumimoji="1" lang="en-US" altLang="ja-JP" sz="2000" dirty="0" smtClean="0"/>
          </a:p>
          <a:p>
            <a:r>
              <a:rPr lang="ja-JP" altLang="en-US" sz="2000" dirty="0"/>
              <a:t>肥料の</a:t>
            </a:r>
            <a:r>
              <a:rPr lang="ja-JP" altLang="en-US" sz="2000" dirty="0" smtClean="0"/>
              <a:t>知識　有機野菜づくり</a:t>
            </a:r>
            <a:r>
              <a:rPr lang="en-US" altLang="ja-JP" sz="2000" dirty="0" smtClean="0">
                <a:hlinkClick r:id="rId5"/>
              </a:rPr>
              <a:t>http</a:t>
            </a:r>
            <a:r>
              <a:rPr lang="en-US" altLang="ja-JP" sz="2000" dirty="0">
                <a:hlinkClick r:id="rId5"/>
              </a:rPr>
              <a:t>://</a:t>
            </a:r>
            <a:r>
              <a:rPr lang="en-US" altLang="ja-JP" sz="2000" dirty="0" smtClean="0">
                <a:hlinkClick r:id="rId5"/>
              </a:rPr>
              <a:t>growwell.jp/websaienschool/hiryo/index.html</a:t>
            </a:r>
            <a:endParaRPr lang="en-US" altLang="ja-JP" sz="2000" dirty="0" smtClean="0"/>
          </a:p>
          <a:p>
            <a:endParaRPr kumimoji="1" lang="en-US" altLang="ja-JP" sz="2000" dirty="0" smtClean="0"/>
          </a:p>
          <a:p>
            <a:endParaRPr kumimoji="1" lang="en-US" altLang="ja-JP" sz="2000" dirty="0"/>
          </a:p>
          <a:p>
            <a:r>
              <a:rPr lang="ja-JP" altLang="en-US" sz="2000" dirty="0" smtClean="0"/>
              <a:t>土壌の科学　生源寺眞一</a:t>
            </a:r>
            <a:endParaRPr lang="en-US" altLang="ja-JP" sz="2000" dirty="0" smtClean="0"/>
          </a:p>
          <a:p>
            <a:r>
              <a:rPr kumimoji="1" lang="ja-JP" altLang="en-US" sz="2000" dirty="0" err="1" smtClean="0"/>
              <a:t>やさい</a:t>
            </a:r>
            <a:r>
              <a:rPr kumimoji="1" lang="ja-JP" altLang="en-US" sz="2000" dirty="0" smtClean="0"/>
              <a:t>畑　野菜づくり名人のとっておきのコツ</a:t>
            </a:r>
            <a:endParaRPr kumimoji="1" lang="en-US" altLang="ja-JP" sz="2000" dirty="0" smtClean="0"/>
          </a:p>
          <a:p>
            <a:r>
              <a:rPr lang="ja-JP" altLang="en-US" sz="2000" dirty="0"/>
              <a:t>現代</a:t>
            </a:r>
            <a:r>
              <a:rPr lang="ja-JP" altLang="en-US" sz="2000" dirty="0" smtClean="0"/>
              <a:t>農業　</a:t>
            </a:r>
            <a:r>
              <a:rPr lang="en-US" altLang="ja-JP" sz="2000" dirty="0" smtClean="0"/>
              <a:t>2012</a:t>
            </a:r>
            <a:r>
              <a:rPr lang="ja-JP" altLang="en-US" sz="2000" dirty="0" smtClean="0"/>
              <a:t>　</a:t>
            </a:r>
            <a:r>
              <a:rPr lang="en-US" altLang="ja-JP" sz="2000" dirty="0" smtClean="0"/>
              <a:t>10</a:t>
            </a:r>
            <a:endParaRPr kumimoji="1" lang="ja-JP" altLang="en-US" sz="2000" dirty="0"/>
          </a:p>
        </p:txBody>
      </p:sp>
    </p:spTree>
    <p:extLst>
      <p:ext uri="{BB962C8B-B14F-4D97-AF65-F5344CB8AC3E}">
        <p14:creationId xmlns:p14="http://schemas.microsoft.com/office/powerpoint/2010/main" val="1800955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b="1" i="1" dirty="0" smtClean="0"/>
              <a:t>Introduction</a:t>
            </a:r>
            <a:endParaRPr kumimoji="1" lang="ja-JP" altLang="en-US" b="1" i="1" dirty="0"/>
          </a:p>
        </p:txBody>
      </p:sp>
      <p:sp>
        <p:nvSpPr>
          <p:cNvPr id="3" name="コンテンツ プレースホルダ 2"/>
          <p:cNvSpPr>
            <a:spLocks noGrp="1"/>
          </p:cNvSpPr>
          <p:nvPr>
            <p:ph sz="quarter" idx="1"/>
          </p:nvPr>
        </p:nvSpPr>
        <p:spPr>
          <a:xfrm>
            <a:off x="611560" y="1628800"/>
            <a:ext cx="8153400" cy="4495800"/>
          </a:xfrm>
        </p:spPr>
        <p:txBody>
          <a:bodyPr/>
          <a:lstStyle/>
          <a:p>
            <a:endParaRPr lang="en-US" altLang="ja-JP" dirty="0" smtClean="0"/>
          </a:p>
          <a:p>
            <a:r>
              <a:rPr lang="ja-JP" altLang="en-US" sz="3200" dirty="0" smtClean="0"/>
              <a:t>生物資源のみなさんは何かしら農業に関わる分野に興味がある人が多いと思います。</a:t>
            </a:r>
            <a:endParaRPr lang="en-US" altLang="ja-JP" sz="3200" dirty="0" smtClean="0"/>
          </a:p>
          <a:p>
            <a:pPr>
              <a:buNone/>
            </a:pPr>
            <a:r>
              <a:rPr kumimoji="1" lang="ja-JP" altLang="en-US" sz="3200" dirty="0" smtClean="0"/>
              <a:t>　そこで、農業の基本となる</a:t>
            </a:r>
            <a:r>
              <a:rPr lang="ja-JP" altLang="en-US" sz="3200" dirty="0" smtClean="0"/>
              <a:t>土壌の基礎知識と土づくり</a:t>
            </a:r>
            <a:r>
              <a:rPr kumimoji="1" lang="ja-JP" altLang="en-US" sz="3200" dirty="0" smtClean="0"/>
              <a:t>について発表します。</a:t>
            </a:r>
            <a:endParaRPr kumimoji="1" lang="ja-JP" altLang="en-US" sz="3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sz="quarter" idx="1"/>
          </p:nvPr>
        </p:nvSpPr>
        <p:spPr/>
        <p:txBody>
          <a:bodyPr/>
          <a:lstStyle/>
          <a:p>
            <a:pPr>
              <a:buNone/>
            </a:pPr>
            <a:endParaRPr kumimoji="1" lang="en-US" altLang="ja-JP" dirty="0" smtClean="0"/>
          </a:p>
          <a:p>
            <a:pPr>
              <a:buNone/>
            </a:pPr>
            <a:r>
              <a:rPr lang="ja-JP" altLang="en-US" dirty="0" smtClean="0"/>
              <a:t>さっそくですが・・・</a:t>
            </a:r>
            <a:endParaRPr lang="en-US" altLang="ja-JP" dirty="0" smtClean="0"/>
          </a:p>
          <a:p>
            <a:pPr>
              <a:buNone/>
            </a:pPr>
            <a:endParaRPr lang="en-US" altLang="ja-JP" dirty="0" smtClean="0"/>
          </a:p>
          <a:p>
            <a:pPr>
              <a:buNone/>
            </a:pPr>
            <a:r>
              <a:rPr lang="ja-JP" altLang="en-US" sz="3200" dirty="0" smtClean="0"/>
              <a:t>みなさんは</a:t>
            </a:r>
            <a:r>
              <a:rPr lang="ja-JP" altLang="en-US" sz="3200" dirty="0"/>
              <a:t>土づくり</a:t>
            </a:r>
            <a:r>
              <a:rPr lang="ja-JP" altLang="en-US" sz="3200" dirty="0" smtClean="0"/>
              <a:t>で大切な</a:t>
            </a:r>
            <a:endParaRPr lang="en-US" altLang="ja-JP" sz="3200" dirty="0" smtClean="0"/>
          </a:p>
          <a:p>
            <a:pPr>
              <a:buNone/>
            </a:pPr>
            <a:r>
              <a:rPr lang="ja-JP" altLang="en-US" sz="3600" dirty="0" smtClean="0"/>
              <a:t>「土壌の３つの性質」</a:t>
            </a:r>
            <a:r>
              <a:rPr lang="ja-JP" altLang="en-US" sz="3200" dirty="0" smtClean="0"/>
              <a:t>を知っていますか？</a:t>
            </a:r>
            <a:endParaRPr lang="en-US" altLang="ja-JP"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260648"/>
            <a:ext cx="7776864" cy="720080"/>
          </a:xfrm>
        </p:spPr>
        <p:txBody>
          <a:bodyPr>
            <a:normAutofit fontScale="90000"/>
          </a:bodyPr>
          <a:lstStyle/>
          <a:p>
            <a:pPr algn="ctr"/>
            <a:r>
              <a:rPr kumimoji="1" lang="ja-JP" altLang="en-US" dirty="0" smtClean="0"/>
              <a:t>土壌の性質</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800" dirty="0" smtClean="0"/>
              <a:t>化学性</a:t>
            </a:r>
            <a:r>
              <a:rPr kumimoji="1" lang="ja-JP" altLang="en-US" dirty="0" smtClean="0"/>
              <a:t>とは・・・</a:t>
            </a:r>
            <a:endParaRPr kumimoji="1" lang="ja-JP" altLang="en-US" dirty="0"/>
          </a:p>
        </p:txBody>
      </p:sp>
      <p:sp>
        <p:nvSpPr>
          <p:cNvPr id="3" name="コンテンツ プレースホルダー 2"/>
          <p:cNvSpPr>
            <a:spLocks noGrp="1"/>
          </p:cNvSpPr>
          <p:nvPr>
            <p:ph sz="quarter" idx="1"/>
          </p:nvPr>
        </p:nvSpPr>
        <p:spPr/>
        <p:txBody>
          <a:bodyPr>
            <a:normAutofit/>
          </a:bodyPr>
          <a:lstStyle/>
          <a:p>
            <a:r>
              <a:rPr kumimoji="1" lang="ja-JP" altLang="en-US" dirty="0" smtClean="0"/>
              <a:t>土壌の栄養状態の</a:t>
            </a:r>
            <a:r>
              <a:rPr kumimoji="1" lang="ja-JP" altLang="en-US" smtClean="0"/>
              <a:t>こと。土壌分析で測れる。</a:t>
            </a:r>
            <a:endParaRPr kumimoji="1" lang="en-US" altLang="ja-JP" dirty="0" smtClean="0"/>
          </a:p>
          <a:p>
            <a:pPr marL="0" indent="0">
              <a:buNone/>
            </a:pPr>
            <a:r>
              <a:rPr lang="ja-JP" altLang="en-US" dirty="0"/>
              <a:t>　</a:t>
            </a:r>
            <a:r>
              <a:rPr kumimoji="1" lang="ja-JP" altLang="en-US" dirty="0" smtClean="0">
                <a:solidFill>
                  <a:srgbClr val="FF0000"/>
                </a:solidFill>
              </a:rPr>
              <a:t>酸度（ｐＨ）</a:t>
            </a:r>
            <a:r>
              <a:rPr kumimoji="1" lang="ja-JP" altLang="en-US" dirty="0" smtClean="0"/>
              <a:t>や</a:t>
            </a:r>
            <a:r>
              <a:rPr kumimoji="1" lang="ja-JP" altLang="en-US" dirty="0" smtClean="0">
                <a:solidFill>
                  <a:srgbClr val="FF0000"/>
                </a:solidFill>
              </a:rPr>
              <a:t>必須元素</a:t>
            </a:r>
            <a:r>
              <a:rPr kumimoji="1" lang="ja-JP" altLang="en-US" dirty="0" smtClean="0"/>
              <a:t>などの要素がある。</a:t>
            </a:r>
            <a:endParaRPr kumimoji="1" lang="en-US" altLang="ja-JP" dirty="0" smtClean="0"/>
          </a:p>
          <a:p>
            <a:pPr marL="0" indent="0">
              <a:buNone/>
            </a:pPr>
            <a:endParaRPr lang="en-US" altLang="ja-JP" b="1" dirty="0"/>
          </a:p>
          <a:p>
            <a:pPr marL="0" indent="0">
              <a:buNone/>
            </a:pPr>
            <a:r>
              <a:rPr kumimoji="1" lang="ja-JP" altLang="en-US" dirty="0" smtClean="0"/>
              <a:t>酸度</a:t>
            </a:r>
            <a:r>
              <a:rPr kumimoji="1" lang="en-US" altLang="ja-JP" dirty="0" smtClean="0"/>
              <a:t>…</a:t>
            </a:r>
            <a:r>
              <a:rPr lang="ja-JP" altLang="en-US" dirty="0"/>
              <a:t>植物</a:t>
            </a:r>
            <a:r>
              <a:rPr kumimoji="1" lang="ja-JP" altLang="en-US" dirty="0" smtClean="0"/>
              <a:t>によって適した酸度が異なる。弱酸性を好む場合が多い。</a:t>
            </a:r>
            <a:endParaRPr kumimoji="1" lang="en-US" altLang="ja-JP" dirty="0" smtClean="0"/>
          </a:p>
          <a:p>
            <a:pPr marL="0" indent="0">
              <a:buNone/>
            </a:pPr>
            <a:endParaRPr lang="en-US" altLang="ja-JP" dirty="0"/>
          </a:p>
          <a:p>
            <a:pPr marL="0" indent="0">
              <a:buNone/>
            </a:pPr>
            <a:r>
              <a:rPr kumimoji="1" lang="ja-JP" altLang="en-US" dirty="0" smtClean="0"/>
              <a:t>必須元素</a:t>
            </a:r>
            <a:r>
              <a:rPr kumimoji="1" lang="en-US" altLang="ja-JP" dirty="0" smtClean="0"/>
              <a:t>…17</a:t>
            </a:r>
            <a:r>
              <a:rPr kumimoji="1" lang="ja-JP" altLang="en-US" dirty="0" smtClean="0"/>
              <a:t>種類の元素がある。それぞれ独自の役割があり、他の元素で代用できない。</a:t>
            </a:r>
            <a:endParaRPr kumimoji="1" lang="ja-JP" altLang="en-US" dirty="0"/>
          </a:p>
        </p:txBody>
      </p:sp>
    </p:spTree>
    <p:extLst>
      <p:ext uri="{BB962C8B-B14F-4D97-AF65-F5344CB8AC3E}">
        <p14:creationId xmlns:p14="http://schemas.microsoft.com/office/powerpoint/2010/main" val="99160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sz="quarter" idx="1"/>
          </p:nvPr>
        </p:nvSpPr>
        <p:spPr>
          <a:xfrm>
            <a:off x="539552" y="1988840"/>
            <a:ext cx="8153400" cy="4495800"/>
          </a:xfrm>
        </p:spPr>
        <p:txBody>
          <a:bodyPr/>
          <a:lstStyle/>
          <a:p>
            <a:pPr marL="0" indent="0">
              <a:buNone/>
            </a:pPr>
            <a:r>
              <a:rPr kumimoji="1" lang="ja-JP" altLang="en-US" dirty="0" smtClean="0"/>
              <a:t>　</a:t>
            </a:r>
            <a:endParaRPr kumimoji="1" lang="en-US" altLang="ja-JP" dirty="0" smtClean="0"/>
          </a:p>
          <a:p>
            <a:pPr marL="0" indent="0">
              <a:buNone/>
            </a:pPr>
            <a:r>
              <a:rPr lang="ja-JP" altLang="en-US" dirty="0" smtClean="0"/>
              <a:t>必須元素</a:t>
            </a:r>
            <a:r>
              <a:rPr kumimoji="1" lang="ja-JP" altLang="en-US" dirty="0" smtClean="0"/>
              <a:t>でもっとも重要だとされる</a:t>
            </a:r>
            <a:endParaRPr kumimoji="1" lang="en-US" altLang="ja-JP" dirty="0" smtClean="0"/>
          </a:p>
          <a:p>
            <a:pPr marL="0" indent="0" algn="ctr">
              <a:buNone/>
            </a:pPr>
            <a:r>
              <a:rPr lang="ja-JP" altLang="en-US" sz="3600" dirty="0" smtClean="0"/>
              <a:t>「肥料の３要素」</a:t>
            </a:r>
            <a:endParaRPr lang="en-US" altLang="ja-JP" sz="3600" dirty="0" smtClean="0"/>
          </a:p>
          <a:p>
            <a:pPr marL="0" indent="0">
              <a:buNone/>
            </a:pPr>
            <a:r>
              <a:rPr kumimoji="1" lang="ja-JP" altLang="en-US" dirty="0" smtClean="0"/>
              <a:t>　　　　　　　　　　　　　　　　とはなんでしょう？</a:t>
            </a:r>
            <a:endParaRPr kumimoji="1" lang="ja-JP" altLang="en-US" dirty="0"/>
          </a:p>
        </p:txBody>
      </p:sp>
    </p:spTree>
    <p:extLst>
      <p:ext uri="{BB962C8B-B14F-4D97-AF65-F5344CB8AC3E}">
        <p14:creationId xmlns:p14="http://schemas.microsoft.com/office/powerpoint/2010/main" val="136736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Ｎ・Ｐ・Ｋ</a:t>
            </a:r>
            <a:endParaRPr kumimoji="1" lang="ja-JP" altLang="en-US" dirty="0"/>
          </a:p>
        </p:txBody>
      </p:sp>
      <p:sp>
        <p:nvSpPr>
          <p:cNvPr id="3" name="コンテンツ プレースホルダー 2"/>
          <p:cNvSpPr>
            <a:spLocks noGrp="1"/>
          </p:cNvSpPr>
          <p:nvPr>
            <p:ph sz="quarter" idx="1"/>
          </p:nvPr>
        </p:nvSpPr>
        <p:spPr/>
        <p:txBody>
          <a:bodyPr>
            <a:normAutofit lnSpcReduction="10000"/>
          </a:bodyPr>
          <a:lstStyle/>
          <a:p>
            <a:r>
              <a:rPr kumimoji="1" lang="ja-JP" altLang="en-US" dirty="0" smtClean="0"/>
              <a:t>Ｎ・・・</a:t>
            </a:r>
            <a:r>
              <a:rPr kumimoji="1" lang="ja-JP" altLang="en-US" sz="3200" dirty="0" smtClean="0"/>
              <a:t>葉</a:t>
            </a:r>
            <a:r>
              <a:rPr kumimoji="1" lang="ja-JP" altLang="en-US" dirty="0" smtClean="0"/>
              <a:t>肥　　葉や茎を大きく育てる。</a:t>
            </a:r>
            <a:endParaRPr kumimoji="1" lang="en-US" altLang="ja-JP" dirty="0" smtClean="0"/>
          </a:p>
          <a:p>
            <a:r>
              <a:rPr lang="ja-JP" altLang="en-US" dirty="0" smtClean="0"/>
              <a:t>Ｐ・・・</a:t>
            </a:r>
            <a:r>
              <a:rPr lang="ja-JP" altLang="en-US" sz="3200" dirty="0" smtClean="0"/>
              <a:t>実</a:t>
            </a:r>
            <a:r>
              <a:rPr lang="ja-JP" altLang="en-US" dirty="0" smtClean="0"/>
              <a:t>肥　　果実や種子の形成に重要。</a:t>
            </a:r>
            <a:endParaRPr lang="en-US" altLang="ja-JP" dirty="0" smtClean="0"/>
          </a:p>
          <a:p>
            <a:r>
              <a:rPr kumimoji="1" lang="ja-JP" altLang="en-US" dirty="0" smtClean="0"/>
              <a:t>Ｋ・・・</a:t>
            </a:r>
            <a:r>
              <a:rPr kumimoji="1" lang="ja-JP" altLang="en-US" sz="3200" dirty="0" smtClean="0"/>
              <a:t>根</a:t>
            </a:r>
            <a:r>
              <a:rPr kumimoji="1" lang="ja-JP" altLang="en-US" dirty="0" smtClean="0"/>
              <a:t>肥　　根の生長に不可欠、抵抗力を高める。</a:t>
            </a:r>
            <a:endParaRPr kumimoji="1" lang="en-US" altLang="ja-JP" dirty="0" smtClean="0"/>
          </a:p>
          <a:p>
            <a:endParaRPr lang="en-US" altLang="ja-JP" dirty="0"/>
          </a:p>
          <a:p>
            <a:pPr marL="0" indent="0">
              <a:buNone/>
            </a:pPr>
            <a:r>
              <a:rPr kumimoji="1" lang="ja-JP" altLang="en-US" dirty="0" smtClean="0"/>
              <a:t>　</a:t>
            </a:r>
            <a:endParaRPr kumimoji="1" lang="en-US" altLang="ja-JP" dirty="0" smtClean="0"/>
          </a:p>
          <a:p>
            <a:pPr marL="0" indent="0">
              <a:buNone/>
            </a:pPr>
            <a:r>
              <a:rPr kumimoji="1" lang="ja-JP" altLang="en-US" dirty="0" smtClean="0"/>
              <a:t>これらの他に、Ｃ、Ｏ、Ｈ、Ｃａ、Ｍｇ、Ｓを加えた９元素を</a:t>
            </a:r>
            <a:r>
              <a:rPr kumimoji="1" lang="ja-JP" altLang="en-US" dirty="0" smtClean="0">
                <a:solidFill>
                  <a:srgbClr val="00B050"/>
                </a:solidFill>
              </a:rPr>
              <a:t>「多量要素」</a:t>
            </a:r>
            <a:r>
              <a:rPr kumimoji="1" lang="ja-JP" altLang="en-US" dirty="0" smtClean="0"/>
              <a:t>と言う。残りの８元素を微量要素と言い、植物体の</a:t>
            </a:r>
            <a:r>
              <a:rPr kumimoji="1" lang="en-US" altLang="ja-JP" dirty="0" smtClean="0"/>
              <a:t>0.01</a:t>
            </a:r>
            <a:r>
              <a:rPr kumimoji="1" lang="ja-JP" altLang="en-US" dirty="0" smtClean="0"/>
              <a:t>％しか含まれない。</a:t>
            </a:r>
            <a:endParaRPr kumimoji="1" lang="ja-JP" altLang="en-US" dirty="0">
              <a:solidFill>
                <a:srgbClr val="00B05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9453" y="3163957"/>
            <a:ext cx="4032448" cy="1451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861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物理性</a:t>
            </a:r>
            <a:r>
              <a:rPr lang="ja-JP" altLang="en-US" dirty="0"/>
              <a:t>とは・・・</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土の硬さ、保水性、通気性、保肥性のこと。</a:t>
            </a:r>
            <a:endParaRPr kumimoji="1" lang="en-US" altLang="ja-JP" dirty="0" smtClean="0"/>
          </a:p>
          <a:p>
            <a:endParaRPr lang="en-US" altLang="ja-JP" dirty="0"/>
          </a:p>
          <a:p>
            <a:pPr marL="0" indent="0">
              <a:buNone/>
            </a:pPr>
            <a:r>
              <a:rPr kumimoji="1" lang="ja-JP" altLang="en-US" sz="3200" dirty="0" smtClean="0">
                <a:solidFill>
                  <a:srgbClr val="FF0000"/>
                </a:solidFill>
              </a:rPr>
              <a:t>団粒構造</a:t>
            </a:r>
            <a:r>
              <a:rPr kumimoji="1" lang="ja-JP" altLang="en-US" dirty="0" smtClean="0"/>
              <a:t>が形成されることが重要。</a:t>
            </a:r>
            <a:endParaRPr kumimoji="1" lang="en-US" altLang="ja-JP" dirty="0" smtClean="0"/>
          </a:p>
          <a:p>
            <a:pPr marL="0" indent="0">
              <a:buNone/>
            </a:pPr>
            <a:r>
              <a:rPr lang="ja-JP" altLang="en-US" dirty="0" smtClean="0"/>
              <a:t>団粒の隙間で空気が通りやすく、水分や肥料を保持できる。植物が根を張りやすくなる。</a:t>
            </a:r>
            <a:endParaRPr lang="en-US" altLang="ja-JP" dirty="0" smtClean="0"/>
          </a:p>
          <a:p>
            <a:pPr marL="0" indent="0">
              <a:buNone/>
            </a:pPr>
            <a:endParaRPr kumimoji="1" lang="en-US" altLang="ja-JP" dirty="0"/>
          </a:p>
          <a:p>
            <a:pPr marL="0" indent="0">
              <a:buNone/>
            </a:pPr>
            <a:r>
              <a:rPr kumimoji="1" lang="ja-JP" altLang="en-US" dirty="0" smtClean="0"/>
              <a:t>分解された有機物により単粒がまとまり、団粒をつくる。</a:t>
            </a:r>
            <a:endParaRPr kumimoji="1" lang="ja-JP" altLang="en-US" dirty="0"/>
          </a:p>
        </p:txBody>
      </p:sp>
    </p:spTree>
    <p:extLst>
      <p:ext uri="{BB962C8B-B14F-4D97-AF65-F5344CB8AC3E}">
        <p14:creationId xmlns:p14="http://schemas.microsoft.com/office/powerpoint/2010/main" val="410419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団粒構造と単粒構造</a:t>
            </a:r>
            <a:endParaRPr kumimoji="1" lang="ja-JP" altLang="en-US" dirty="0"/>
          </a:p>
        </p:txBody>
      </p:sp>
      <p:sp>
        <p:nvSpPr>
          <p:cNvPr id="3" name="コンテンツ プレースホルダー 2"/>
          <p:cNvSpPr>
            <a:spLocks noGrp="1"/>
          </p:cNvSpPr>
          <p:nvPr>
            <p:ph sz="quarter" idx="1"/>
          </p:nvPr>
        </p:nvSpPr>
        <p:spPr/>
        <p:txBody>
          <a:bodyPr/>
          <a:lstStyle/>
          <a:p>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89811"/>
            <a:ext cx="8208912" cy="4925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1830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490</TotalTime>
  <Words>340</Words>
  <Application>Microsoft Office PowerPoint</Application>
  <PresentationFormat>画面に合わせる (4:3)</PresentationFormat>
  <Paragraphs>64</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デザート</vt:lpstr>
      <vt:lpstr>農業の｢土」を考える。</vt:lpstr>
      <vt:lpstr>Introduction</vt:lpstr>
      <vt:lpstr>PowerPoint プレゼンテーション</vt:lpstr>
      <vt:lpstr>土壌の性質</vt:lpstr>
      <vt:lpstr>化学性とは・・・</vt:lpstr>
      <vt:lpstr>PowerPoint プレゼンテーション</vt:lpstr>
      <vt:lpstr>Ｎ・Ｐ・Ｋ</vt:lpstr>
      <vt:lpstr>物理性とは・・・</vt:lpstr>
      <vt:lpstr>団粒構造と単粒構造</vt:lpstr>
      <vt:lpstr>生物性とは・・・</vt:lpstr>
      <vt:lpstr>有機肥料で豊かな生物性</vt:lpstr>
      <vt:lpstr>よい土にするために</vt:lpstr>
      <vt:lpstr>所感</vt:lpstr>
      <vt:lpstr>出典</vt:lpstr>
    </vt:vector>
  </TitlesOfParts>
  <Company>全学計算機システム</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農業の｢土」を考える。</dc:title>
  <dc:creator>t000799</dc:creator>
  <cp:lastModifiedBy>PCUser</cp:lastModifiedBy>
  <cp:revision>26</cp:revision>
  <dcterms:created xsi:type="dcterms:W3CDTF">2013-01-28T07:59:08Z</dcterms:created>
  <dcterms:modified xsi:type="dcterms:W3CDTF">2013-01-30T04:13:36Z</dcterms:modified>
</cp:coreProperties>
</file>